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sldIdLst>
    <p:sldId id="413" r:id="rId2"/>
    <p:sldId id="387" r:id="rId3"/>
    <p:sldId id="344" r:id="rId4"/>
    <p:sldId id="345" r:id="rId5"/>
    <p:sldId id="346" r:id="rId6"/>
    <p:sldId id="347" r:id="rId7"/>
    <p:sldId id="336" r:id="rId8"/>
    <p:sldId id="383" r:id="rId9"/>
    <p:sldId id="337" r:id="rId10"/>
    <p:sldId id="348" r:id="rId11"/>
    <p:sldId id="349" r:id="rId12"/>
    <p:sldId id="350" r:id="rId13"/>
    <p:sldId id="354" r:id="rId14"/>
    <p:sldId id="355" r:id="rId15"/>
    <p:sldId id="381" r:id="rId16"/>
    <p:sldId id="382" r:id="rId17"/>
    <p:sldId id="351" r:id="rId18"/>
    <p:sldId id="359" r:id="rId19"/>
    <p:sldId id="356" r:id="rId20"/>
    <p:sldId id="357" r:id="rId21"/>
    <p:sldId id="358" r:id="rId22"/>
    <p:sldId id="352" r:id="rId23"/>
    <p:sldId id="353" r:id="rId24"/>
    <p:sldId id="385" r:id="rId25"/>
    <p:sldId id="360" r:id="rId26"/>
    <p:sldId id="361" r:id="rId27"/>
    <p:sldId id="362" r:id="rId28"/>
    <p:sldId id="363" r:id="rId29"/>
    <p:sldId id="365" r:id="rId30"/>
    <p:sldId id="391" r:id="rId31"/>
    <p:sldId id="366" r:id="rId32"/>
    <p:sldId id="367" r:id="rId33"/>
    <p:sldId id="368" r:id="rId34"/>
    <p:sldId id="388" r:id="rId35"/>
    <p:sldId id="369" r:id="rId36"/>
    <p:sldId id="370" r:id="rId37"/>
    <p:sldId id="371" r:id="rId38"/>
    <p:sldId id="373" r:id="rId39"/>
    <p:sldId id="374" r:id="rId40"/>
    <p:sldId id="372" r:id="rId41"/>
    <p:sldId id="384" r:id="rId42"/>
    <p:sldId id="392" r:id="rId43"/>
    <p:sldId id="375" r:id="rId44"/>
    <p:sldId id="376" r:id="rId45"/>
    <p:sldId id="377" r:id="rId46"/>
    <p:sldId id="379" r:id="rId47"/>
    <p:sldId id="339" r:id="rId48"/>
    <p:sldId id="380" r:id="rId49"/>
    <p:sldId id="341" r:id="rId50"/>
    <p:sldId id="343" r:id="rId51"/>
    <p:sldId id="393" r:id="rId52"/>
    <p:sldId id="330" r:id="rId53"/>
    <p:sldId id="331"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83B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81" autoAdjust="0"/>
    <p:restoredTop sz="93469" autoAdjust="0"/>
  </p:normalViewPr>
  <p:slideViewPr>
    <p:cSldViewPr snapToGrid="0" snapToObjects="1">
      <p:cViewPr varScale="1">
        <p:scale>
          <a:sx n="119" d="100"/>
          <a:sy n="119" d="100"/>
        </p:scale>
        <p:origin x="2088"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A7CA085-C01A-43F5-AD80-F850A7C6096E}"/>
    <pc:docChg chg="modSld">
      <pc:chgData name="" userId="" providerId="" clId="Web-{BA7CA085-C01A-43F5-AD80-F850A7C6096E}" dt="2018-06-20T09:29:06.362" v="9" actId="20577"/>
      <pc:docMkLst>
        <pc:docMk/>
      </pc:docMkLst>
      <pc:sldChg chg="modSp">
        <pc:chgData name="" userId="" providerId="" clId="Web-{BA7CA085-C01A-43F5-AD80-F850A7C6096E}" dt="2018-06-20T09:29:06.362" v="9" actId="20577"/>
        <pc:sldMkLst>
          <pc:docMk/>
          <pc:sldMk cId="1518678478" sldId="384"/>
        </pc:sldMkLst>
        <pc:spChg chg="mod">
          <ac:chgData name="" userId="" providerId="" clId="Web-{BA7CA085-C01A-43F5-AD80-F850A7C6096E}" dt="2018-06-20T09:29:06.362" v="9" actId="20577"/>
          <ac:spMkLst>
            <pc:docMk/>
            <pc:sldMk cId="1518678478" sldId="384"/>
            <ac:spMk id="2" creationId="{00000000-0000-0000-0000-000000000000}"/>
          </ac:spMkLst>
        </pc:spChg>
      </pc:sldChg>
    </pc:docChg>
  </pc:docChgLst>
  <pc:docChgLst>
    <pc:chgData clId="Web-{67A5FB8A-CAE0-46DF-B6F8-624F1AC53A69}"/>
    <pc:docChg chg="modSld">
      <pc:chgData name="" userId="" providerId="" clId="Web-{67A5FB8A-CAE0-46DF-B6F8-624F1AC53A69}" dt="2018-06-20T15:44:36.471" v="6" actId="20577"/>
      <pc:docMkLst>
        <pc:docMk/>
      </pc:docMkLst>
      <pc:sldChg chg="modSp">
        <pc:chgData name="" userId="" providerId="" clId="Web-{67A5FB8A-CAE0-46DF-B6F8-624F1AC53A69}" dt="2018-06-20T15:44:36.471" v="6" actId="20577"/>
        <pc:sldMkLst>
          <pc:docMk/>
          <pc:sldMk cId="1195306300" sldId="392"/>
        </pc:sldMkLst>
        <pc:spChg chg="mod">
          <ac:chgData name="" userId="" providerId="" clId="Web-{67A5FB8A-CAE0-46DF-B6F8-624F1AC53A69}" dt="2018-06-20T15:44:36.471" v="6" actId="20577"/>
          <ac:spMkLst>
            <pc:docMk/>
            <pc:sldMk cId="1195306300" sldId="392"/>
            <ac:spMk id="2" creationId="{00000000-0000-0000-0000-000000000000}"/>
          </ac:spMkLst>
        </pc:spChg>
      </pc:sldChg>
    </pc:docChg>
  </pc:docChgLst>
  <pc:docChgLst>
    <pc:chgData clId="Web-{EEE03BEF-9685-4C84-8DEA-6ED44DFB56FA}"/>
    <pc:docChg chg="modSld">
      <pc:chgData name="" userId="" providerId="" clId="Web-{EEE03BEF-9685-4C84-8DEA-6ED44DFB56FA}" dt="2018-06-20T15:49:50.864" v="26" actId="20577"/>
      <pc:docMkLst>
        <pc:docMk/>
      </pc:docMkLst>
      <pc:sldChg chg="modSp">
        <pc:chgData name="" userId="" providerId="" clId="Web-{EEE03BEF-9685-4C84-8DEA-6ED44DFB56FA}" dt="2018-06-20T15:49:50.864" v="26" actId="20577"/>
        <pc:sldMkLst>
          <pc:docMk/>
          <pc:sldMk cId="1195306300" sldId="392"/>
        </pc:sldMkLst>
        <pc:spChg chg="mod">
          <ac:chgData name="" userId="" providerId="" clId="Web-{EEE03BEF-9685-4C84-8DEA-6ED44DFB56FA}" dt="2018-06-20T15:49:50.864" v="26" actId="20577"/>
          <ac:spMkLst>
            <pc:docMk/>
            <pc:sldMk cId="1195306300" sldId="392"/>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483033-F114-6744-8BE7-5F64D3C33E54}" type="datetimeFigureOut">
              <a:rPr lang="en-US" smtClean="0"/>
              <a:pPr/>
              <a:t>5/6/25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FC2F18-3611-9D4B-A2D4-30DD2BBE43BD}" type="slidenum">
              <a:rPr lang="en-US" smtClean="0"/>
              <a:pPr/>
              <a:t>‹#›</a:t>
            </a:fld>
            <a:endParaRPr lang="en-US" dirty="0"/>
          </a:p>
        </p:txBody>
      </p:sp>
    </p:spTree>
    <p:extLst>
      <p:ext uri="{BB962C8B-B14F-4D97-AF65-F5344CB8AC3E}">
        <p14:creationId xmlns:p14="http://schemas.microsoft.com/office/powerpoint/2010/main" val="38724676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3056540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069662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976907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4115438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741432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523018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643778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3558616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2774775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2033377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C6CF044E-3B00-8E46-B9C9-1F945E3887AE}" type="datetimeFigureOut">
              <a:rPr lang="en-US" smtClean="0"/>
              <a:pPr/>
              <a:t>5/6/25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3236549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CF044E-3B00-8E46-B9C9-1F945E3887AE}" type="datetimeFigureOut">
              <a:rPr lang="en-US" smtClean="0"/>
              <a:pPr/>
              <a:t>5/6/25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3394BA-7399-1E4D-9D32-481232C3C64B}" type="slidenum">
              <a:rPr lang="en-US" smtClean="0"/>
              <a:pPr/>
              <a:t>‹#›</a:t>
            </a:fld>
            <a:endParaRPr lang="en-US" dirty="0"/>
          </a:p>
        </p:txBody>
      </p:sp>
    </p:spTree>
    <p:extLst>
      <p:ext uri="{BB962C8B-B14F-4D97-AF65-F5344CB8AC3E}">
        <p14:creationId xmlns:p14="http://schemas.microsoft.com/office/powerpoint/2010/main" val="1137943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betterplaneteducation.org.uk/"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51.jpg"/><Relationship Id="rId4" Type="http://schemas.openxmlformats.org/officeDocument/2006/relationships/image" Target="../media/image26.jpg"/></Relationships>
</file>

<file path=ppt/slides/_rels/slide4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xml"/><Relationship Id="rId4" Type="http://schemas.openxmlformats.org/officeDocument/2006/relationships/image" Target="../media/image57.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betterplaneteducation.org.uk/"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 to teachers</a:t>
            </a:r>
          </a:p>
        </p:txBody>
      </p:sp>
      <p:sp>
        <p:nvSpPr>
          <p:cNvPr id="3" name="Content Placeholder 2"/>
          <p:cNvSpPr>
            <a:spLocks noGrp="1"/>
          </p:cNvSpPr>
          <p:nvPr>
            <p:ph idx="1"/>
          </p:nvPr>
        </p:nvSpPr>
        <p:spPr>
          <a:xfrm>
            <a:off x="466969" y="1600200"/>
            <a:ext cx="8229600" cy="4525963"/>
          </a:xfrm>
        </p:spPr>
        <p:txBody>
          <a:bodyPr>
            <a:normAutofit fontScale="77500" lnSpcReduction="20000"/>
          </a:bodyPr>
          <a:lstStyle/>
          <a:p>
            <a:pPr marL="0" indent="0">
              <a:buNone/>
            </a:pPr>
            <a:r>
              <a:rPr lang="en-US" dirty="0"/>
              <a:t>Thank you for downloading this presentation from Better Planet Education.  You are welcome to modify it by adding your own slides or deleting ones you don’t need.</a:t>
            </a:r>
          </a:p>
          <a:p>
            <a:pPr marL="0" indent="0">
              <a:buNone/>
            </a:pPr>
            <a:r>
              <a:rPr lang="en-US" dirty="0"/>
              <a:t>Please do not remove the photo credits from any of the photos you use and we would be very grateful if you could leave Better Planet Education’s logo and web address on the relevant pages.  We want to encourage more and more young people to learn more about taking care of our world for the future, and the website is a great starting point for this.</a:t>
            </a:r>
          </a:p>
          <a:p>
            <a:pPr marL="0" indent="0">
              <a:buNone/>
            </a:pPr>
            <a:r>
              <a:rPr lang="en-US" dirty="0"/>
              <a:t>You can find lots more supporting information on Plastic Pollution by visiting</a:t>
            </a:r>
          </a:p>
          <a:p>
            <a:pPr marL="0" indent="0">
              <a:buNone/>
            </a:pPr>
            <a:r>
              <a:rPr lang="en-US" dirty="0">
                <a:hlinkClick r:id="rId2"/>
              </a:rPr>
              <a:t>https://www.betterplaneteducation.org.uk.</a:t>
            </a:r>
            <a:endParaRPr lang="en-US" dirty="0"/>
          </a:p>
        </p:txBody>
      </p:sp>
      <p:pic>
        <p:nvPicPr>
          <p:cNvPr id="8" name="Picture 7" descr="A green text on a black background&#10;&#10;Description automatically generated">
            <a:extLst>
              <a:ext uri="{FF2B5EF4-FFF2-40B4-BE49-F238E27FC236}">
                <a16:creationId xmlns:a16="http://schemas.microsoft.com/office/drawing/2014/main" id="{E9756CC7-7DB8-1A28-084C-E27E09F63FEB}"/>
              </a:ext>
            </a:extLst>
          </p:cNvPr>
          <p:cNvPicPr>
            <a:picLocks noChangeAspect="1"/>
          </p:cNvPicPr>
          <p:nvPr/>
        </p:nvPicPr>
        <p:blipFill>
          <a:blip r:embed="rId3"/>
          <a:stretch>
            <a:fillRect/>
          </a:stretch>
        </p:blipFill>
        <p:spPr>
          <a:xfrm>
            <a:off x="5906814" y="5860559"/>
            <a:ext cx="3033986" cy="722803"/>
          </a:xfrm>
          <a:prstGeom prst="rect">
            <a:avLst/>
          </a:prstGeom>
        </p:spPr>
      </p:pic>
    </p:spTree>
    <p:extLst>
      <p:ext uri="{BB962C8B-B14F-4D97-AF65-F5344CB8AC3E}">
        <p14:creationId xmlns:p14="http://schemas.microsoft.com/office/powerpoint/2010/main" val="198070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82" y="-152402"/>
            <a:ext cx="9026236" cy="1143000"/>
          </a:xfrm>
        </p:spPr>
        <p:txBody>
          <a:bodyPr>
            <a:noAutofit/>
          </a:bodyPr>
          <a:lstStyle/>
          <a:p>
            <a:r>
              <a:rPr lang="en-GB" sz="3200" dirty="0">
                <a:latin typeface="Comic Sans MS" charset="0"/>
                <a:ea typeface="Comic Sans MS" charset="0"/>
                <a:cs typeface="Comic Sans MS" charset="0"/>
              </a:rPr>
              <a:t>Plastic thrown in the bin will end up in landfill</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15943"/>
            <a:ext cx="9144000" cy="6094476"/>
          </a:xfrm>
        </p:spPr>
      </p:pic>
    </p:spTree>
    <p:extLst>
      <p:ext uri="{BB962C8B-B14F-4D97-AF65-F5344CB8AC3E}">
        <p14:creationId xmlns:p14="http://schemas.microsoft.com/office/powerpoint/2010/main" val="320191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6150"/>
            <a:ext cx="9144000" cy="1143000"/>
          </a:xfrm>
        </p:spPr>
        <p:txBody>
          <a:bodyPr>
            <a:noAutofit/>
          </a:bodyPr>
          <a:lstStyle/>
          <a:p>
            <a:r>
              <a:rPr lang="en-GB" sz="2900" dirty="0">
                <a:latin typeface="Comic Sans MS" charset="0"/>
                <a:ea typeface="Comic Sans MS" charset="0"/>
                <a:cs typeface="Comic Sans MS" charset="0"/>
              </a:rPr>
              <a:t>Around 2 million tonnes of plastic enters </a:t>
            </a:r>
            <a:br>
              <a:rPr lang="en-GB" sz="2900" dirty="0">
                <a:latin typeface="Comic Sans MS" charset="0"/>
                <a:ea typeface="Comic Sans MS" charset="0"/>
                <a:cs typeface="Comic Sans MS" charset="0"/>
              </a:rPr>
            </a:br>
            <a:r>
              <a:rPr lang="en-GB" sz="2900" dirty="0">
                <a:latin typeface="Comic Sans MS" charset="0"/>
                <a:ea typeface="Comic Sans MS" charset="0"/>
                <a:cs typeface="Comic Sans MS" charset="0"/>
              </a:rPr>
              <a:t>our oceans every year</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10733"/>
          <a:stretch/>
        </p:blipFill>
        <p:spPr>
          <a:xfrm>
            <a:off x="0" y="1417638"/>
            <a:ext cx="9144000" cy="5440362"/>
          </a:xfrm>
          <a:prstGeom prst="rect">
            <a:avLst/>
          </a:prstGeom>
        </p:spPr>
      </p:pic>
    </p:spTree>
    <p:extLst>
      <p:ext uri="{BB962C8B-B14F-4D97-AF65-F5344CB8AC3E}">
        <p14:creationId xmlns:p14="http://schemas.microsoft.com/office/powerpoint/2010/main" val="778845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2238"/>
            <a:ext cx="9047018" cy="1143000"/>
          </a:xfrm>
        </p:spPr>
        <p:txBody>
          <a:bodyPr>
            <a:noAutofit/>
          </a:bodyPr>
          <a:lstStyle/>
          <a:p>
            <a:r>
              <a:rPr lang="en-GB" sz="3200" dirty="0">
                <a:latin typeface="Comic Sans MS" charset="0"/>
                <a:ea typeface="Comic Sans MS" charset="0"/>
                <a:cs typeface="Comic Sans MS" charset="0"/>
              </a:rPr>
              <a:t>Plastic that is dropped can be carried by wind and rain into rivers that then flow into the sea</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9785"/>
          <a:stretch/>
        </p:blipFill>
        <p:spPr>
          <a:xfrm>
            <a:off x="0" y="1417637"/>
            <a:ext cx="9144000" cy="5486103"/>
          </a:xfrm>
        </p:spPr>
      </p:pic>
      <p:sp>
        <p:nvSpPr>
          <p:cNvPr id="5" name="TextBox 4"/>
          <p:cNvSpPr txBox="1"/>
          <p:nvPr/>
        </p:nvSpPr>
        <p:spPr>
          <a:xfrm>
            <a:off x="7426036" y="6442364"/>
            <a:ext cx="1357746" cy="230832"/>
          </a:xfrm>
          <a:prstGeom prst="rect">
            <a:avLst/>
          </a:prstGeom>
          <a:noFill/>
        </p:spPr>
        <p:txBody>
          <a:bodyPr wrap="square" rtlCol="0">
            <a:spAutoFit/>
          </a:bodyPr>
          <a:lstStyle/>
          <a:p>
            <a:r>
              <a:rPr lang="en-GB" sz="900" dirty="0">
                <a:solidFill>
                  <a:schemeClr val="bg1"/>
                </a:solidFill>
              </a:rPr>
              <a:t>Photo: Ars Electronica </a:t>
            </a:r>
          </a:p>
        </p:txBody>
      </p:sp>
    </p:spTree>
    <p:extLst>
      <p:ext uri="{BB962C8B-B14F-4D97-AF65-F5344CB8AC3E}">
        <p14:creationId xmlns:p14="http://schemas.microsoft.com/office/powerpoint/2010/main" val="1149662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GB" sz="2800" dirty="0">
                <a:latin typeface="Comic Sans MS" charset="0"/>
                <a:ea typeface="Comic Sans MS" charset="0"/>
                <a:cs typeface="Comic Sans MS" charset="0"/>
              </a:rPr>
              <a:t>Products containing plastic such as ear buds and face wipes are flushed down the loo and end up in the sea</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391" b="3444"/>
          <a:stretch/>
        </p:blipFill>
        <p:spPr>
          <a:xfrm>
            <a:off x="0" y="1122217"/>
            <a:ext cx="9144000" cy="5735783"/>
          </a:xfrm>
        </p:spPr>
      </p:pic>
    </p:spTree>
    <p:extLst>
      <p:ext uri="{BB962C8B-B14F-4D97-AF65-F5344CB8AC3E}">
        <p14:creationId xmlns:p14="http://schemas.microsoft.com/office/powerpoint/2010/main" val="1248118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946" y="260782"/>
            <a:ext cx="8617080" cy="1143000"/>
          </a:xfrm>
        </p:spPr>
        <p:txBody>
          <a:bodyPr>
            <a:noAutofit/>
          </a:bodyPr>
          <a:lstStyle/>
          <a:p>
            <a:r>
              <a:rPr lang="en-GB" sz="3000" dirty="0">
                <a:latin typeface="Comic Sans MS" charset="0"/>
                <a:ea typeface="Comic Sans MS" charset="0"/>
                <a:cs typeface="Comic Sans MS" charset="0"/>
              </a:rPr>
              <a:t>Plastic fibres in clothing such as fleece are washed out in the washing machine, carried into the sewerage system and onto the sea</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7755" r="7758" b="15612"/>
          <a:stretch/>
        </p:blipFill>
        <p:spPr>
          <a:xfrm>
            <a:off x="13855" y="1636335"/>
            <a:ext cx="3920836" cy="5221665"/>
          </a:xfrm>
        </p:spPr>
      </p:pic>
      <p:sp>
        <p:nvSpPr>
          <p:cNvPr id="5" name="TextBox 4"/>
          <p:cNvSpPr txBox="1"/>
          <p:nvPr/>
        </p:nvSpPr>
        <p:spPr>
          <a:xfrm>
            <a:off x="290946" y="6582307"/>
            <a:ext cx="1094509" cy="215444"/>
          </a:xfrm>
          <a:prstGeom prst="rect">
            <a:avLst/>
          </a:prstGeom>
          <a:noFill/>
        </p:spPr>
        <p:txBody>
          <a:bodyPr wrap="square" rtlCol="0">
            <a:spAutoFit/>
          </a:bodyPr>
          <a:lstStyle/>
          <a:p>
            <a:r>
              <a:rPr lang="en-GB" sz="800" dirty="0">
                <a:solidFill>
                  <a:schemeClr val="bg1"/>
                </a:solidFill>
              </a:rPr>
              <a:t>Photo: Mark Hillary</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9096" r="9500"/>
          <a:stretch/>
        </p:blipFill>
        <p:spPr>
          <a:xfrm>
            <a:off x="4184073" y="2582355"/>
            <a:ext cx="4959928" cy="4047744"/>
          </a:xfrm>
          <a:prstGeom prst="rect">
            <a:avLst/>
          </a:prstGeom>
        </p:spPr>
      </p:pic>
    </p:spTree>
    <p:extLst>
      <p:ext uri="{BB962C8B-B14F-4D97-AF65-F5344CB8AC3E}">
        <p14:creationId xmlns:p14="http://schemas.microsoft.com/office/powerpoint/2010/main" val="482582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1681"/>
          <a:stretch/>
        </p:blipFill>
        <p:spPr>
          <a:xfrm>
            <a:off x="0" y="-1107"/>
            <a:ext cx="9144000" cy="6859107"/>
          </a:xfrm>
          <a:prstGeom prst="rect">
            <a:avLst/>
          </a:prstGeom>
        </p:spPr>
      </p:pic>
      <p:sp>
        <p:nvSpPr>
          <p:cNvPr id="2" name="Title 1"/>
          <p:cNvSpPr>
            <a:spLocks noGrp="1"/>
          </p:cNvSpPr>
          <p:nvPr>
            <p:ph type="title"/>
          </p:nvPr>
        </p:nvSpPr>
        <p:spPr>
          <a:xfrm>
            <a:off x="-353961" y="392625"/>
            <a:ext cx="8229600" cy="1568910"/>
          </a:xfrm>
        </p:spPr>
        <p:txBody>
          <a:bodyPr>
            <a:noAutofit/>
          </a:bodyPr>
          <a:lstStyle/>
          <a:p>
            <a:r>
              <a:rPr lang="en-GB" sz="5400" dirty="0">
                <a:solidFill>
                  <a:schemeClr val="bg1"/>
                </a:solidFill>
                <a:latin typeface="Comic Sans MS" charset="0"/>
                <a:ea typeface="Comic Sans MS" charset="0"/>
                <a:cs typeface="Comic Sans MS" charset="0"/>
              </a:rPr>
              <a:t>2. THE PROBLEMS WITH PLASTICS</a:t>
            </a:r>
          </a:p>
        </p:txBody>
      </p:sp>
    </p:spTree>
    <p:extLst>
      <p:ext uri="{BB962C8B-B14F-4D97-AF65-F5344CB8AC3E}">
        <p14:creationId xmlns:p14="http://schemas.microsoft.com/office/powerpoint/2010/main" val="51281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484" y="112845"/>
            <a:ext cx="8996515" cy="1143000"/>
          </a:xfrm>
        </p:spPr>
        <p:txBody>
          <a:bodyPr>
            <a:noAutofit/>
          </a:bodyPr>
          <a:lstStyle/>
          <a:p>
            <a:r>
              <a:rPr lang="en-GB" sz="3000" dirty="0">
                <a:latin typeface="Comic Sans MS" charset="0"/>
                <a:ea typeface="Comic Sans MS" charset="0"/>
                <a:cs typeface="Comic Sans MS" charset="0"/>
              </a:rPr>
              <a:t>Plastic does not rot away so all the plastic ever made is still in existence on our planet’s surface</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5333" b="5426"/>
          <a:stretch/>
        </p:blipFill>
        <p:spPr>
          <a:xfrm>
            <a:off x="0" y="1423219"/>
            <a:ext cx="9144000" cy="5434781"/>
          </a:xfrm>
        </p:spPr>
      </p:pic>
      <p:sp>
        <p:nvSpPr>
          <p:cNvPr id="5" name="TextBox 4"/>
          <p:cNvSpPr txBox="1"/>
          <p:nvPr/>
        </p:nvSpPr>
        <p:spPr>
          <a:xfrm>
            <a:off x="7595419" y="6459794"/>
            <a:ext cx="1548581" cy="230832"/>
          </a:xfrm>
          <a:prstGeom prst="rect">
            <a:avLst/>
          </a:prstGeom>
          <a:noFill/>
        </p:spPr>
        <p:txBody>
          <a:bodyPr wrap="square" rtlCol="0">
            <a:spAutoFit/>
          </a:bodyPr>
          <a:lstStyle/>
          <a:p>
            <a:r>
              <a:rPr lang="en-GB" sz="900" dirty="0">
                <a:solidFill>
                  <a:schemeClr val="bg1"/>
                </a:solidFill>
              </a:rPr>
              <a:t>Photo: John Schneider</a:t>
            </a:r>
          </a:p>
        </p:txBody>
      </p:sp>
    </p:spTree>
    <p:extLst>
      <p:ext uri="{BB962C8B-B14F-4D97-AF65-F5344CB8AC3E}">
        <p14:creationId xmlns:p14="http://schemas.microsoft.com/office/powerpoint/2010/main" val="1628627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24992"/>
          <a:stretch/>
        </p:blipFill>
        <p:spPr>
          <a:xfrm>
            <a:off x="16837" y="1710812"/>
            <a:ext cx="9127164" cy="5134561"/>
          </a:xfrm>
        </p:spPr>
      </p:pic>
      <p:sp>
        <p:nvSpPr>
          <p:cNvPr id="5" name="TextBox 4"/>
          <p:cNvSpPr txBox="1"/>
          <p:nvPr/>
        </p:nvSpPr>
        <p:spPr>
          <a:xfrm>
            <a:off x="7523018" y="6400800"/>
            <a:ext cx="1260764" cy="230832"/>
          </a:xfrm>
          <a:prstGeom prst="rect">
            <a:avLst/>
          </a:prstGeom>
          <a:noFill/>
        </p:spPr>
        <p:txBody>
          <a:bodyPr wrap="square" rtlCol="0">
            <a:spAutoFit/>
          </a:bodyPr>
          <a:lstStyle/>
          <a:p>
            <a:r>
              <a:rPr lang="en-GB" sz="900" dirty="0">
                <a:solidFill>
                  <a:schemeClr val="bg1"/>
                </a:solidFill>
              </a:rPr>
              <a:t>Photo: circle face</a:t>
            </a:r>
          </a:p>
        </p:txBody>
      </p:sp>
      <p:sp>
        <p:nvSpPr>
          <p:cNvPr id="7" name="Rectangle 6"/>
          <p:cNvSpPr/>
          <p:nvPr/>
        </p:nvSpPr>
        <p:spPr>
          <a:xfrm>
            <a:off x="162232" y="60145"/>
            <a:ext cx="8819535" cy="1569660"/>
          </a:xfrm>
          <a:prstGeom prst="rect">
            <a:avLst/>
          </a:prstGeom>
        </p:spPr>
        <p:txBody>
          <a:bodyPr wrap="square">
            <a:spAutoFit/>
          </a:bodyPr>
          <a:lstStyle/>
          <a:p>
            <a:pPr algn="ctr"/>
            <a:r>
              <a:rPr lang="en-GB" sz="3200" dirty="0">
                <a:latin typeface="Comic Sans MS" charset="0"/>
                <a:ea typeface="Comic Sans MS" charset="0"/>
                <a:cs typeface="Comic Sans MS" charset="0"/>
              </a:rPr>
              <a:t>When exposed to sunlight over long periods plastic can break into smaller pieces – </a:t>
            </a:r>
          </a:p>
          <a:p>
            <a:pPr algn="ctr"/>
            <a:r>
              <a:rPr lang="en-GB" sz="3200" dirty="0">
                <a:latin typeface="Comic Sans MS" charset="0"/>
                <a:ea typeface="Comic Sans MS" charset="0"/>
                <a:cs typeface="Comic Sans MS" charset="0"/>
              </a:rPr>
              <a:t>but they never fully disappear</a:t>
            </a:r>
            <a:endParaRPr lang="en-GB" sz="3200" dirty="0"/>
          </a:p>
        </p:txBody>
      </p:sp>
    </p:spTree>
    <p:extLst>
      <p:ext uri="{BB962C8B-B14F-4D97-AF65-F5344CB8AC3E}">
        <p14:creationId xmlns:p14="http://schemas.microsoft.com/office/powerpoint/2010/main" val="1948812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723" y="112408"/>
            <a:ext cx="8731045" cy="1143000"/>
          </a:xfrm>
        </p:spPr>
        <p:txBody>
          <a:bodyPr>
            <a:noAutofit/>
          </a:bodyPr>
          <a:lstStyle/>
          <a:p>
            <a:r>
              <a:rPr lang="en-GB" sz="3200" dirty="0">
                <a:latin typeface="Comic Sans MS" charset="0"/>
                <a:ea typeface="Comic Sans MS" charset="0"/>
                <a:cs typeface="Comic Sans MS" charset="0"/>
              </a:rPr>
              <a:t>Plastic is much more difficult to recycle than materials like glass, aluminium or paper</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648" b="12998"/>
          <a:stretch/>
        </p:blipFill>
        <p:spPr>
          <a:xfrm>
            <a:off x="0" y="1417638"/>
            <a:ext cx="9144000" cy="5442154"/>
          </a:xfrm>
        </p:spPr>
      </p:pic>
      <p:sp>
        <p:nvSpPr>
          <p:cNvPr id="5" name="TextBox 4"/>
          <p:cNvSpPr txBox="1"/>
          <p:nvPr/>
        </p:nvSpPr>
        <p:spPr>
          <a:xfrm>
            <a:off x="7403690" y="6430297"/>
            <a:ext cx="1179871" cy="230832"/>
          </a:xfrm>
          <a:prstGeom prst="rect">
            <a:avLst/>
          </a:prstGeom>
          <a:noFill/>
        </p:spPr>
        <p:txBody>
          <a:bodyPr wrap="square" rtlCol="0">
            <a:spAutoFit/>
          </a:bodyPr>
          <a:lstStyle/>
          <a:p>
            <a:r>
              <a:rPr lang="en-GB" sz="900" dirty="0">
                <a:solidFill>
                  <a:schemeClr val="bg1"/>
                </a:solidFill>
              </a:rPr>
              <a:t>Photo: Mike Carney</a:t>
            </a:r>
          </a:p>
        </p:txBody>
      </p:sp>
    </p:spTree>
    <p:extLst>
      <p:ext uri="{BB962C8B-B14F-4D97-AF65-F5344CB8AC3E}">
        <p14:creationId xmlns:p14="http://schemas.microsoft.com/office/powerpoint/2010/main" val="512815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961" y="203576"/>
            <a:ext cx="8436078" cy="1143000"/>
          </a:xfrm>
        </p:spPr>
        <p:txBody>
          <a:bodyPr>
            <a:noAutofit/>
          </a:bodyPr>
          <a:lstStyle/>
          <a:p>
            <a:r>
              <a:rPr lang="en-GB" sz="3000" dirty="0">
                <a:latin typeface="Comic Sans MS" charset="0"/>
                <a:ea typeface="Comic Sans MS" charset="0"/>
                <a:cs typeface="Comic Sans MS" charset="0"/>
              </a:rPr>
              <a:t>But plastic can be down-cycled</a:t>
            </a:r>
            <a:br>
              <a:rPr lang="en-GB" sz="3000" dirty="0">
                <a:latin typeface="Comic Sans MS" charset="0"/>
                <a:ea typeface="Comic Sans MS" charset="0"/>
                <a:cs typeface="Comic Sans MS" charset="0"/>
              </a:rPr>
            </a:br>
            <a:r>
              <a:rPr lang="en-GB" sz="3000" dirty="0">
                <a:latin typeface="Comic Sans MS" charset="0"/>
                <a:ea typeface="Comic Sans MS" charset="0"/>
                <a:cs typeface="Comic Sans MS" charset="0"/>
              </a:rPr>
              <a:t>It’s broken down into flakes before being melted and moulded into a new shape</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1933"/>
          <a:stretch/>
        </p:blipFill>
        <p:spPr>
          <a:xfrm>
            <a:off x="0" y="1551709"/>
            <a:ext cx="9144000" cy="5347566"/>
          </a:xfrm>
        </p:spPr>
      </p:pic>
      <p:sp>
        <p:nvSpPr>
          <p:cNvPr id="5" name="TextBox 4"/>
          <p:cNvSpPr txBox="1"/>
          <p:nvPr/>
        </p:nvSpPr>
        <p:spPr>
          <a:xfrm>
            <a:off x="6109855" y="6497782"/>
            <a:ext cx="2867889" cy="230832"/>
          </a:xfrm>
          <a:prstGeom prst="rect">
            <a:avLst/>
          </a:prstGeom>
          <a:noFill/>
        </p:spPr>
        <p:txBody>
          <a:bodyPr wrap="square" rtlCol="0">
            <a:spAutoFit/>
          </a:bodyPr>
          <a:lstStyle/>
          <a:p>
            <a:r>
              <a:rPr lang="en-GB" sz="900" dirty="0">
                <a:solidFill>
                  <a:schemeClr val="bg1"/>
                </a:solidFill>
              </a:rPr>
              <a:t>Photo: Wisconsin Department of Natural Resources</a:t>
            </a:r>
          </a:p>
        </p:txBody>
      </p:sp>
    </p:spTree>
    <p:extLst>
      <p:ext uri="{BB962C8B-B14F-4D97-AF65-F5344CB8AC3E}">
        <p14:creationId xmlns:p14="http://schemas.microsoft.com/office/powerpoint/2010/main" val="366076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0" y="6291385"/>
            <a:ext cx="3106615" cy="307777"/>
          </a:xfrm>
          <a:prstGeom prst="rect">
            <a:avLst/>
          </a:prstGeom>
          <a:noFill/>
        </p:spPr>
        <p:txBody>
          <a:bodyPr wrap="square" rtlCol="0">
            <a:spAutoFit/>
          </a:bodyPr>
          <a:lstStyle/>
          <a:p>
            <a:pPr algn="ctr"/>
            <a:r>
              <a:rPr lang="en-US" sz="1400" dirty="0"/>
              <a:t>Registered charity number 1153740</a:t>
            </a:r>
          </a:p>
        </p:txBody>
      </p:sp>
      <p:sp>
        <p:nvSpPr>
          <p:cNvPr id="3" name="TextBox 2"/>
          <p:cNvSpPr txBox="1"/>
          <p:nvPr/>
        </p:nvSpPr>
        <p:spPr>
          <a:xfrm>
            <a:off x="368710" y="4706841"/>
            <a:ext cx="8775290" cy="1015663"/>
          </a:xfrm>
          <a:prstGeom prst="rect">
            <a:avLst/>
          </a:prstGeom>
          <a:noFill/>
        </p:spPr>
        <p:txBody>
          <a:bodyPr wrap="square" rtlCol="0">
            <a:spAutoFit/>
          </a:bodyPr>
          <a:lstStyle/>
          <a:p>
            <a:r>
              <a:rPr lang="en-GB" sz="6000" dirty="0">
                <a:latin typeface="Comic Sans MS" charset="0"/>
                <a:ea typeface="Comic Sans MS" charset="0"/>
                <a:cs typeface="Comic Sans MS" charset="0"/>
              </a:rPr>
              <a:t>PLASTIC  POLLUTION</a:t>
            </a:r>
          </a:p>
        </p:txBody>
      </p:sp>
      <p:pic>
        <p:nvPicPr>
          <p:cNvPr id="6" name="Picture 5" descr="A green text on a black background&#10;&#10;Description automatically generated">
            <a:extLst>
              <a:ext uri="{FF2B5EF4-FFF2-40B4-BE49-F238E27FC236}">
                <a16:creationId xmlns:a16="http://schemas.microsoft.com/office/drawing/2014/main" id="{4965F566-DB15-A800-99F9-B3E97FF774B9}"/>
              </a:ext>
            </a:extLst>
          </p:cNvPr>
          <p:cNvPicPr>
            <a:picLocks noChangeAspect="1"/>
          </p:cNvPicPr>
          <p:nvPr/>
        </p:nvPicPr>
        <p:blipFill>
          <a:blip r:embed="rId2"/>
          <a:stretch>
            <a:fillRect/>
          </a:stretch>
        </p:blipFill>
        <p:spPr>
          <a:xfrm>
            <a:off x="870155" y="1577340"/>
            <a:ext cx="7772400" cy="1851660"/>
          </a:xfrm>
          <a:prstGeom prst="rect">
            <a:avLst/>
          </a:prstGeom>
        </p:spPr>
      </p:pic>
    </p:spTree>
    <p:extLst>
      <p:ext uri="{BB962C8B-B14F-4D97-AF65-F5344CB8AC3E}">
        <p14:creationId xmlns:p14="http://schemas.microsoft.com/office/powerpoint/2010/main" val="81967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72" y="152397"/>
            <a:ext cx="9005455" cy="1143000"/>
          </a:xfrm>
        </p:spPr>
        <p:txBody>
          <a:bodyPr>
            <a:noAutofit/>
          </a:bodyPr>
          <a:lstStyle/>
          <a:p>
            <a:r>
              <a:rPr lang="en-GB" sz="3100" dirty="0">
                <a:latin typeface="Comic Sans MS" charset="0"/>
                <a:ea typeface="Comic Sans MS" charset="0"/>
                <a:cs typeface="Comic Sans MS" charset="0"/>
              </a:rPr>
              <a:t>Plastic drink bottles can be made into other items such as fleece jackets and plastic chairs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21224"/>
          <a:stretch/>
        </p:blipFill>
        <p:spPr>
          <a:xfrm>
            <a:off x="-24727" y="1440872"/>
            <a:ext cx="9168727" cy="5417128"/>
          </a:xfrm>
        </p:spPr>
      </p:pic>
      <p:sp>
        <p:nvSpPr>
          <p:cNvPr id="5" name="TextBox 4"/>
          <p:cNvSpPr txBox="1"/>
          <p:nvPr/>
        </p:nvSpPr>
        <p:spPr>
          <a:xfrm>
            <a:off x="7439891" y="6386945"/>
            <a:ext cx="1136073" cy="230832"/>
          </a:xfrm>
          <a:prstGeom prst="rect">
            <a:avLst/>
          </a:prstGeom>
          <a:noFill/>
        </p:spPr>
        <p:txBody>
          <a:bodyPr wrap="square" rtlCol="0">
            <a:spAutoFit/>
          </a:bodyPr>
          <a:lstStyle/>
          <a:p>
            <a:r>
              <a:rPr lang="en-GB" sz="900" dirty="0">
                <a:solidFill>
                  <a:schemeClr val="bg1"/>
                </a:solidFill>
              </a:rPr>
              <a:t>Photo: Lance</a:t>
            </a:r>
          </a:p>
        </p:txBody>
      </p:sp>
    </p:spTree>
    <p:extLst>
      <p:ext uri="{BB962C8B-B14F-4D97-AF65-F5344CB8AC3E}">
        <p14:creationId xmlns:p14="http://schemas.microsoft.com/office/powerpoint/2010/main" val="1185314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44" y="-96287"/>
            <a:ext cx="8866909" cy="1143000"/>
          </a:xfrm>
        </p:spPr>
        <p:txBody>
          <a:bodyPr>
            <a:normAutofit/>
          </a:bodyPr>
          <a:lstStyle/>
          <a:p>
            <a:r>
              <a:rPr lang="en-GB" sz="3200" dirty="0">
                <a:latin typeface="Comic Sans MS" charset="0"/>
                <a:ea typeface="Comic Sans MS" charset="0"/>
                <a:cs typeface="Comic Sans MS" charset="0"/>
              </a:rPr>
              <a:t>Plastic is used to make many single use items </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4546" t="38494" r="17955" b="5811"/>
          <a:stretch/>
        </p:blipFill>
        <p:spPr>
          <a:xfrm>
            <a:off x="0" y="1119104"/>
            <a:ext cx="5486400" cy="3020291"/>
          </a:xfrm>
          <a:prstGeom prst="rect">
            <a:avLst/>
          </a:prstGeom>
          <a:ln>
            <a:solidFill>
              <a:schemeClr val="tx1"/>
            </a:solidFill>
          </a:ln>
        </p:spPr>
      </p:pic>
      <p:sp>
        <p:nvSpPr>
          <p:cNvPr id="5" name="TextBox 4"/>
          <p:cNvSpPr txBox="1"/>
          <p:nvPr/>
        </p:nvSpPr>
        <p:spPr>
          <a:xfrm>
            <a:off x="320221" y="3796145"/>
            <a:ext cx="1385454" cy="215444"/>
          </a:xfrm>
          <a:prstGeom prst="rect">
            <a:avLst/>
          </a:prstGeom>
          <a:noFill/>
        </p:spPr>
        <p:txBody>
          <a:bodyPr wrap="square" rtlCol="0">
            <a:spAutoFit/>
          </a:bodyPr>
          <a:lstStyle/>
          <a:p>
            <a:r>
              <a:rPr lang="en-GB" sz="800" dirty="0"/>
              <a:t>Photo: Marco Verch</a:t>
            </a:r>
          </a:p>
        </p:txBody>
      </p:sp>
      <p:sp>
        <p:nvSpPr>
          <p:cNvPr id="6" name="TextBox 5"/>
          <p:cNvSpPr txBox="1"/>
          <p:nvPr/>
        </p:nvSpPr>
        <p:spPr>
          <a:xfrm>
            <a:off x="3712516" y="1119104"/>
            <a:ext cx="1357746" cy="369332"/>
          </a:xfrm>
          <a:prstGeom prst="rect">
            <a:avLst/>
          </a:prstGeom>
          <a:noFill/>
        </p:spPr>
        <p:txBody>
          <a:bodyPr wrap="square" rtlCol="0">
            <a:spAutoFit/>
          </a:bodyPr>
          <a:lstStyle/>
          <a:p>
            <a:r>
              <a:rPr lang="en-GB" dirty="0">
                <a:latin typeface="Comic Sans MS" charset="0"/>
                <a:ea typeface="Comic Sans MS" charset="0"/>
                <a:cs typeface="Comic Sans MS" charset="0"/>
              </a:rPr>
              <a:t>Ear buds</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4999" r="9945"/>
          <a:stretch/>
        </p:blipFill>
        <p:spPr>
          <a:xfrm>
            <a:off x="5363275" y="1816132"/>
            <a:ext cx="3780725" cy="4570813"/>
          </a:xfrm>
          <a:prstGeom prst="rect">
            <a:avLst/>
          </a:prstGeom>
          <a:ln>
            <a:solidFill>
              <a:schemeClr val="tx1"/>
            </a:solidFill>
          </a:ln>
        </p:spPr>
      </p:pic>
      <p:sp>
        <p:nvSpPr>
          <p:cNvPr id="8" name="TextBox 7"/>
          <p:cNvSpPr txBox="1"/>
          <p:nvPr/>
        </p:nvSpPr>
        <p:spPr>
          <a:xfrm>
            <a:off x="8035637" y="6157647"/>
            <a:ext cx="1233054" cy="215444"/>
          </a:xfrm>
          <a:prstGeom prst="rect">
            <a:avLst/>
          </a:prstGeom>
          <a:noFill/>
        </p:spPr>
        <p:txBody>
          <a:bodyPr wrap="square" rtlCol="0">
            <a:spAutoFit/>
          </a:bodyPr>
          <a:lstStyle/>
          <a:p>
            <a:r>
              <a:rPr lang="en-GB" sz="800" dirty="0"/>
              <a:t>Photo: Horia Varlan</a:t>
            </a:r>
          </a:p>
        </p:txBody>
      </p:sp>
      <p:sp>
        <p:nvSpPr>
          <p:cNvPr id="9" name="TextBox 8"/>
          <p:cNvSpPr txBox="1"/>
          <p:nvPr/>
        </p:nvSpPr>
        <p:spPr>
          <a:xfrm>
            <a:off x="5648523" y="6017613"/>
            <a:ext cx="1011382" cy="369332"/>
          </a:xfrm>
          <a:prstGeom prst="rect">
            <a:avLst/>
          </a:prstGeom>
          <a:noFill/>
        </p:spPr>
        <p:txBody>
          <a:bodyPr wrap="square" rtlCol="0">
            <a:spAutoFit/>
          </a:bodyPr>
          <a:lstStyle/>
          <a:p>
            <a:r>
              <a:rPr lang="en-GB" dirty="0">
                <a:latin typeface="Comic Sans MS" charset="0"/>
                <a:ea typeface="Comic Sans MS" charset="0"/>
                <a:cs typeface="Comic Sans MS" charset="0"/>
              </a:rPr>
              <a:t>Straws</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9644" y="3796145"/>
            <a:ext cx="3480617" cy="3061855"/>
          </a:xfrm>
          <a:prstGeom prst="rect">
            <a:avLst/>
          </a:prstGeom>
          <a:ln>
            <a:solidFill>
              <a:schemeClr val="tx1"/>
            </a:solidFill>
          </a:ln>
        </p:spPr>
      </p:pic>
      <p:sp>
        <p:nvSpPr>
          <p:cNvPr id="13" name="TextBox 12"/>
          <p:cNvSpPr txBox="1"/>
          <p:nvPr/>
        </p:nvSpPr>
        <p:spPr>
          <a:xfrm>
            <a:off x="1705675" y="6580909"/>
            <a:ext cx="885125" cy="215444"/>
          </a:xfrm>
          <a:prstGeom prst="rect">
            <a:avLst/>
          </a:prstGeom>
          <a:noFill/>
        </p:spPr>
        <p:txBody>
          <a:bodyPr wrap="square" rtlCol="0">
            <a:spAutoFit/>
          </a:bodyPr>
          <a:lstStyle/>
          <a:p>
            <a:r>
              <a:rPr lang="en-GB" sz="800" dirty="0"/>
              <a:t>Photo: Evan</a:t>
            </a:r>
          </a:p>
        </p:txBody>
      </p:sp>
      <p:sp>
        <p:nvSpPr>
          <p:cNvPr id="14" name="TextBox 13"/>
          <p:cNvSpPr txBox="1"/>
          <p:nvPr/>
        </p:nvSpPr>
        <p:spPr>
          <a:xfrm>
            <a:off x="1705675" y="3906982"/>
            <a:ext cx="1106798" cy="369332"/>
          </a:xfrm>
          <a:prstGeom prst="rect">
            <a:avLst/>
          </a:prstGeom>
          <a:noFill/>
        </p:spPr>
        <p:txBody>
          <a:bodyPr wrap="square" rtlCol="0">
            <a:spAutoFit/>
          </a:bodyPr>
          <a:lstStyle/>
          <a:p>
            <a:r>
              <a:rPr lang="en-GB" dirty="0">
                <a:latin typeface="Comic Sans MS" charset="0"/>
                <a:ea typeface="Comic Sans MS" charset="0"/>
                <a:cs typeface="Comic Sans MS" charset="0"/>
              </a:rPr>
              <a:t>Cutlery</a:t>
            </a:r>
          </a:p>
        </p:txBody>
      </p:sp>
    </p:spTree>
    <p:extLst>
      <p:ext uri="{BB962C8B-B14F-4D97-AF65-F5344CB8AC3E}">
        <p14:creationId xmlns:p14="http://schemas.microsoft.com/office/powerpoint/2010/main" val="665901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477" y="88780"/>
            <a:ext cx="8760542" cy="1143000"/>
          </a:xfrm>
        </p:spPr>
        <p:txBody>
          <a:bodyPr>
            <a:noAutofit/>
          </a:bodyPr>
          <a:lstStyle/>
          <a:p>
            <a:r>
              <a:rPr lang="en-GB" sz="3400" dirty="0">
                <a:latin typeface="Comic Sans MS" charset="0"/>
                <a:ea typeface="Comic Sans MS" charset="0"/>
                <a:cs typeface="Comic Sans MS" charset="0"/>
              </a:rPr>
              <a:t>Around 2 million tonnes of plastic are deposited in the world’s oceans every year</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9469"/>
          <a:stretch/>
        </p:blipFill>
        <p:spPr>
          <a:xfrm>
            <a:off x="0" y="1344631"/>
            <a:ext cx="9144000" cy="5513369"/>
          </a:xfrm>
        </p:spPr>
      </p:pic>
      <p:sp>
        <p:nvSpPr>
          <p:cNvPr id="5" name="TextBox 4"/>
          <p:cNvSpPr txBox="1"/>
          <p:nvPr/>
        </p:nvSpPr>
        <p:spPr>
          <a:xfrm>
            <a:off x="457200" y="6470073"/>
            <a:ext cx="1246909" cy="230832"/>
          </a:xfrm>
          <a:prstGeom prst="rect">
            <a:avLst/>
          </a:prstGeom>
          <a:noFill/>
        </p:spPr>
        <p:txBody>
          <a:bodyPr wrap="square" rtlCol="0">
            <a:spAutoFit/>
          </a:bodyPr>
          <a:lstStyle/>
          <a:p>
            <a:r>
              <a:rPr lang="en-GB" sz="900" dirty="0">
                <a:solidFill>
                  <a:schemeClr val="bg1"/>
                </a:solidFill>
              </a:rPr>
              <a:t>Photo: Garrett Coakley</a:t>
            </a:r>
          </a:p>
        </p:txBody>
      </p:sp>
    </p:spTree>
    <p:extLst>
      <p:ext uri="{BB962C8B-B14F-4D97-AF65-F5344CB8AC3E}">
        <p14:creationId xmlns:p14="http://schemas.microsoft.com/office/powerpoint/2010/main" val="591212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710" y="215646"/>
            <a:ext cx="8318090" cy="1143000"/>
          </a:xfrm>
        </p:spPr>
        <p:txBody>
          <a:bodyPr>
            <a:noAutofit/>
          </a:bodyPr>
          <a:lstStyle/>
          <a:p>
            <a:r>
              <a:rPr lang="en-GB" sz="3400" dirty="0">
                <a:latin typeface="Comic Sans MS" charset="0"/>
                <a:ea typeface="Comic Sans MS" charset="0"/>
                <a:cs typeface="Comic Sans MS" charset="0"/>
              </a:rPr>
              <a:t>Plastic often washes up on beaches like this one in Mumbai, India</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2438"/>
          <a:stretch/>
        </p:blipFill>
        <p:spPr>
          <a:xfrm>
            <a:off x="0" y="1565563"/>
            <a:ext cx="9144000" cy="5356035"/>
          </a:xfrm>
        </p:spPr>
      </p:pic>
      <p:sp>
        <p:nvSpPr>
          <p:cNvPr id="5" name="TextBox 4"/>
          <p:cNvSpPr txBox="1"/>
          <p:nvPr/>
        </p:nvSpPr>
        <p:spPr>
          <a:xfrm>
            <a:off x="7453745" y="6483927"/>
            <a:ext cx="1233055" cy="230832"/>
          </a:xfrm>
          <a:prstGeom prst="rect">
            <a:avLst/>
          </a:prstGeom>
          <a:noFill/>
        </p:spPr>
        <p:txBody>
          <a:bodyPr wrap="square" rtlCol="0">
            <a:spAutoFit/>
          </a:bodyPr>
          <a:lstStyle/>
          <a:p>
            <a:r>
              <a:rPr lang="en-GB" sz="900" dirty="0">
                <a:solidFill>
                  <a:schemeClr val="bg1"/>
                </a:solidFill>
              </a:rPr>
              <a:t>Photo: Ravi Khemka</a:t>
            </a:r>
          </a:p>
        </p:txBody>
      </p:sp>
    </p:spTree>
    <p:extLst>
      <p:ext uri="{BB962C8B-B14F-4D97-AF65-F5344CB8AC3E}">
        <p14:creationId xmlns:p14="http://schemas.microsoft.com/office/powerpoint/2010/main" val="773640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355" y="73744"/>
            <a:ext cx="8775290" cy="1143000"/>
          </a:xfrm>
        </p:spPr>
        <p:txBody>
          <a:bodyPr>
            <a:noAutofit/>
          </a:bodyPr>
          <a:lstStyle/>
          <a:p>
            <a:r>
              <a:rPr lang="en-GB" sz="3400" dirty="0">
                <a:latin typeface="Comic Sans MS" charset="0"/>
                <a:ea typeface="Comic Sans MS" charset="0"/>
                <a:cs typeface="Comic Sans MS" charset="0"/>
              </a:rPr>
              <a:t>By 2050 it is thought the plastic floating in our oceans will weigh more than the fish</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9509"/>
          <a:stretch/>
        </p:blipFill>
        <p:spPr>
          <a:xfrm>
            <a:off x="0" y="1343080"/>
            <a:ext cx="9144000" cy="5514920"/>
          </a:xfrm>
          <a:prstGeom prst="rect">
            <a:avLst/>
          </a:prstGeom>
        </p:spPr>
      </p:pic>
    </p:spTree>
    <p:extLst>
      <p:ext uri="{BB962C8B-B14F-4D97-AF65-F5344CB8AC3E}">
        <p14:creationId xmlns:p14="http://schemas.microsoft.com/office/powerpoint/2010/main" val="609892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836" y="263976"/>
            <a:ext cx="8894619" cy="1143000"/>
          </a:xfrm>
        </p:spPr>
        <p:txBody>
          <a:bodyPr>
            <a:noAutofit/>
          </a:bodyPr>
          <a:lstStyle/>
          <a:p>
            <a:r>
              <a:rPr lang="en-GB" sz="3200" dirty="0">
                <a:latin typeface="Comic Sans MS" charset="0"/>
                <a:ea typeface="Comic Sans MS" charset="0"/>
                <a:cs typeface="Comic Sans MS" charset="0"/>
              </a:rPr>
              <a:t>Up to 1,900 microfibres can be released from a single garment when it’s washed – these can become lodged in the intestines of fish</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14728"/>
          <a:stretch/>
        </p:blipFill>
        <p:spPr>
          <a:xfrm>
            <a:off x="0" y="1661053"/>
            <a:ext cx="9143999" cy="5196947"/>
          </a:xfrm>
        </p:spPr>
      </p:pic>
      <p:sp>
        <p:nvSpPr>
          <p:cNvPr id="5" name="TextBox 4"/>
          <p:cNvSpPr txBox="1"/>
          <p:nvPr/>
        </p:nvSpPr>
        <p:spPr>
          <a:xfrm>
            <a:off x="7412182" y="6373091"/>
            <a:ext cx="942109" cy="230832"/>
          </a:xfrm>
          <a:prstGeom prst="rect">
            <a:avLst/>
          </a:prstGeom>
          <a:noFill/>
        </p:spPr>
        <p:txBody>
          <a:bodyPr wrap="square" rtlCol="0">
            <a:spAutoFit/>
          </a:bodyPr>
          <a:lstStyle/>
          <a:p>
            <a:r>
              <a:rPr lang="en-GB" sz="900" dirty="0"/>
              <a:t>Photo: Carl</a:t>
            </a:r>
          </a:p>
        </p:txBody>
      </p:sp>
    </p:spTree>
    <p:extLst>
      <p:ext uri="{BB962C8B-B14F-4D97-AF65-F5344CB8AC3E}">
        <p14:creationId xmlns:p14="http://schemas.microsoft.com/office/powerpoint/2010/main" val="1759629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6092"/>
            <a:ext cx="8229600" cy="1143000"/>
          </a:xfrm>
        </p:spPr>
        <p:txBody>
          <a:bodyPr>
            <a:normAutofit/>
          </a:bodyPr>
          <a:lstStyle/>
          <a:p>
            <a:r>
              <a:rPr lang="en-GB" sz="3200" dirty="0">
                <a:latin typeface="Comic Sans MS" charset="0"/>
                <a:ea typeface="Comic Sans MS" charset="0"/>
                <a:cs typeface="Comic Sans MS" charset="0"/>
              </a:rPr>
              <a:t>In the UK microscopic plastic fibres were found in 72% of tap water samples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9873"/>
          <a:stretch/>
        </p:blipFill>
        <p:spPr>
          <a:xfrm>
            <a:off x="0" y="1417637"/>
            <a:ext cx="9144000" cy="5492781"/>
          </a:xfrm>
        </p:spPr>
      </p:pic>
    </p:spTree>
    <p:extLst>
      <p:ext uri="{BB962C8B-B14F-4D97-AF65-F5344CB8AC3E}">
        <p14:creationId xmlns:p14="http://schemas.microsoft.com/office/powerpoint/2010/main" val="13021368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955" y="223458"/>
            <a:ext cx="8244348" cy="1143000"/>
          </a:xfrm>
        </p:spPr>
        <p:txBody>
          <a:bodyPr>
            <a:noAutofit/>
          </a:bodyPr>
          <a:lstStyle/>
          <a:p>
            <a:r>
              <a:rPr lang="en-GB" sz="3400" dirty="0">
                <a:latin typeface="Comic Sans MS" charset="0"/>
                <a:ea typeface="Comic Sans MS" charset="0"/>
                <a:cs typeface="Comic Sans MS" charset="0"/>
              </a:rPr>
              <a:t>A study found that 90% of the world’s most popular bottled water brands contained tiny pieces of plastic</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525" b="24041"/>
          <a:stretch/>
        </p:blipFill>
        <p:spPr>
          <a:xfrm>
            <a:off x="1" y="1612716"/>
            <a:ext cx="9143999" cy="5245284"/>
          </a:xfrm>
        </p:spPr>
      </p:pic>
      <p:sp>
        <p:nvSpPr>
          <p:cNvPr id="5" name="TextBox 4"/>
          <p:cNvSpPr txBox="1"/>
          <p:nvPr/>
        </p:nvSpPr>
        <p:spPr>
          <a:xfrm>
            <a:off x="7683910" y="6504039"/>
            <a:ext cx="1460090" cy="230832"/>
          </a:xfrm>
          <a:prstGeom prst="rect">
            <a:avLst/>
          </a:prstGeom>
          <a:noFill/>
        </p:spPr>
        <p:txBody>
          <a:bodyPr wrap="square" rtlCol="0">
            <a:spAutoFit/>
          </a:bodyPr>
          <a:lstStyle/>
          <a:p>
            <a:r>
              <a:rPr lang="en-GB" sz="900" dirty="0">
                <a:solidFill>
                  <a:schemeClr val="bg1"/>
                </a:solidFill>
              </a:rPr>
              <a:t>Photo: Thad Zajdowicz</a:t>
            </a:r>
          </a:p>
        </p:txBody>
      </p:sp>
    </p:spTree>
    <p:extLst>
      <p:ext uri="{BB962C8B-B14F-4D97-AF65-F5344CB8AC3E}">
        <p14:creationId xmlns:p14="http://schemas.microsoft.com/office/powerpoint/2010/main" val="2036199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06"/>
            <a:ext cx="8229600" cy="1143000"/>
          </a:xfrm>
        </p:spPr>
        <p:txBody>
          <a:bodyPr>
            <a:normAutofit fontScale="90000"/>
          </a:bodyPr>
          <a:lstStyle/>
          <a:p>
            <a:r>
              <a:rPr lang="en-GB" dirty="0">
                <a:latin typeface="Comic Sans MS" charset="0"/>
                <a:ea typeface="Comic Sans MS" charset="0"/>
                <a:cs typeface="Comic Sans MS" charset="0"/>
              </a:rPr>
              <a:t>The Pacific Garbage Patches are masses of floating plastic waste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5582"/>
          <a:stretch/>
        </p:blipFill>
        <p:spPr>
          <a:xfrm>
            <a:off x="0" y="1369239"/>
            <a:ext cx="9144000" cy="5488761"/>
          </a:xfrm>
          <a:prstGeom prst="rect">
            <a:avLst/>
          </a:prstGeom>
        </p:spPr>
      </p:pic>
    </p:spTree>
    <p:extLst>
      <p:ext uri="{BB962C8B-B14F-4D97-AF65-F5344CB8AC3E}">
        <p14:creationId xmlns:p14="http://schemas.microsoft.com/office/powerpoint/2010/main" val="13754955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GB" sz="3000" dirty="0">
                <a:latin typeface="Comic Sans MS" charset="0"/>
                <a:ea typeface="Comic Sans MS" charset="0"/>
                <a:cs typeface="Comic Sans MS" charset="0"/>
              </a:rPr>
              <a:t>Plastic debris floating in the sea can kill animals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2227" b="15765"/>
          <a:stretch/>
        </p:blipFill>
        <p:spPr>
          <a:xfrm>
            <a:off x="0" y="1061884"/>
            <a:ext cx="9144000" cy="5796116"/>
          </a:xfrm>
        </p:spPr>
      </p:pic>
      <p:sp>
        <p:nvSpPr>
          <p:cNvPr id="5" name="TextBox 4"/>
          <p:cNvSpPr txBox="1"/>
          <p:nvPr/>
        </p:nvSpPr>
        <p:spPr>
          <a:xfrm>
            <a:off x="5265174" y="6563032"/>
            <a:ext cx="2344994" cy="215444"/>
          </a:xfrm>
          <a:prstGeom prst="rect">
            <a:avLst/>
          </a:prstGeom>
          <a:noFill/>
        </p:spPr>
        <p:txBody>
          <a:bodyPr wrap="square" rtlCol="0">
            <a:spAutoFit/>
          </a:bodyPr>
          <a:lstStyle/>
          <a:p>
            <a:r>
              <a:rPr lang="en-GB" sz="800" dirty="0"/>
              <a:t>Photo: NOAA Marine Debris Programme</a:t>
            </a:r>
          </a:p>
        </p:txBody>
      </p:sp>
    </p:spTree>
    <p:extLst>
      <p:ext uri="{BB962C8B-B14F-4D97-AF65-F5344CB8AC3E}">
        <p14:creationId xmlns:p14="http://schemas.microsoft.com/office/powerpoint/2010/main" val="644395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484" y="435077"/>
            <a:ext cx="8849031" cy="1143000"/>
          </a:xfrm>
        </p:spPr>
        <p:txBody>
          <a:bodyPr>
            <a:noAutofit/>
          </a:bodyPr>
          <a:lstStyle/>
          <a:p>
            <a:r>
              <a:rPr lang="en-GB" sz="5400" dirty="0">
                <a:solidFill>
                  <a:srgbClr val="00B050"/>
                </a:solidFill>
                <a:latin typeface="Comic Sans MS" charset="0"/>
                <a:ea typeface="Comic Sans MS" charset="0"/>
                <a:cs typeface="Comic Sans MS" charset="0"/>
              </a:rPr>
              <a:t>1. WHY DO WE USE SO MUCH PLASTIC?</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8071"/>
          <a:stretch/>
        </p:blipFill>
        <p:spPr>
          <a:xfrm>
            <a:off x="0" y="1917289"/>
            <a:ext cx="9144000" cy="4993129"/>
          </a:xfrm>
        </p:spPr>
      </p:pic>
    </p:spTree>
    <p:extLst>
      <p:ext uri="{BB962C8B-B14F-4D97-AF65-F5344CB8AC3E}">
        <p14:creationId xmlns:p14="http://schemas.microsoft.com/office/powerpoint/2010/main" val="7047427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244"/>
            <a:ext cx="9144000" cy="1143000"/>
          </a:xfrm>
        </p:spPr>
        <p:txBody>
          <a:bodyPr>
            <a:noAutofit/>
          </a:bodyPr>
          <a:lstStyle/>
          <a:p>
            <a:r>
              <a:rPr lang="en-US" sz="2600" dirty="0">
                <a:latin typeface="Comic Sans MS" charset="0"/>
                <a:ea typeface="Comic Sans MS" charset="0"/>
                <a:cs typeface="Comic Sans MS" charset="0"/>
              </a:rPr>
              <a:t>Around 100,000 marine mammals and turtles and 1 million seabirds are killed by marine plastic pollution every year</a:t>
            </a:r>
            <a:endParaRPr lang="en-GB" sz="2600" dirty="0">
              <a:latin typeface="Comic Sans MS" charset="0"/>
              <a:ea typeface="Comic Sans MS" charset="0"/>
              <a:cs typeface="Comic Sans M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4082" b="9132"/>
          <a:stretch/>
        </p:blipFill>
        <p:spPr>
          <a:xfrm>
            <a:off x="0" y="1061884"/>
            <a:ext cx="9144000" cy="5796116"/>
          </a:xfrm>
        </p:spPr>
      </p:pic>
    </p:spTree>
    <p:extLst>
      <p:ext uri="{BB962C8B-B14F-4D97-AF65-F5344CB8AC3E}">
        <p14:creationId xmlns:p14="http://schemas.microsoft.com/office/powerpoint/2010/main" val="724283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4465"/>
            <a:ext cx="8229600" cy="1143000"/>
          </a:xfrm>
        </p:spPr>
        <p:txBody>
          <a:bodyPr>
            <a:noAutofit/>
          </a:bodyPr>
          <a:lstStyle/>
          <a:p>
            <a:r>
              <a:rPr lang="en-GB" sz="3200" dirty="0">
                <a:latin typeface="Comic Sans MS" charset="0"/>
                <a:ea typeface="Comic Sans MS" charset="0"/>
                <a:cs typeface="Comic Sans MS" charset="0"/>
              </a:rPr>
              <a:t>Young albatrosses are fed plastic waste by their parents which can kill them </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0607" b="10581"/>
          <a:stretch/>
        </p:blipFill>
        <p:spPr>
          <a:xfrm>
            <a:off x="0" y="1460091"/>
            <a:ext cx="9144000" cy="5397909"/>
          </a:xfrm>
        </p:spPr>
      </p:pic>
      <p:sp>
        <p:nvSpPr>
          <p:cNvPr id="5" name="TextBox 4"/>
          <p:cNvSpPr txBox="1"/>
          <p:nvPr/>
        </p:nvSpPr>
        <p:spPr>
          <a:xfrm>
            <a:off x="457200" y="6474542"/>
            <a:ext cx="1740310" cy="230832"/>
          </a:xfrm>
          <a:prstGeom prst="rect">
            <a:avLst/>
          </a:prstGeom>
          <a:noFill/>
        </p:spPr>
        <p:txBody>
          <a:bodyPr wrap="square" rtlCol="0">
            <a:spAutoFit/>
          </a:bodyPr>
          <a:lstStyle/>
          <a:p>
            <a:r>
              <a:rPr lang="en-GB" sz="900" dirty="0">
                <a:solidFill>
                  <a:schemeClr val="bg1"/>
                </a:solidFill>
              </a:rPr>
              <a:t>Photo: Ars Electronica</a:t>
            </a:r>
          </a:p>
        </p:txBody>
      </p:sp>
    </p:spTree>
    <p:extLst>
      <p:ext uri="{BB962C8B-B14F-4D97-AF65-F5344CB8AC3E}">
        <p14:creationId xmlns:p14="http://schemas.microsoft.com/office/powerpoint/2010/main" val="10917166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669" y="-90283"/>
            <a:ext cx="7698659" cy="1417638"/>
          </a:xfrm>
        </p:spPr>
        <p:txBody>
          <a:bodyPr>
            <a:noAutofit/>
          </a:bodyPr>
          <a:lstStyle/>
          <a:p>
            <a:r>
              <a:rPr lang="en-GB" sz="3600" dirty="0">
                <a:latin typeface="Comic Sans MS" charset="0"/>
                <a:ea typeface="Comic Sans MS" charset="0"/>
                <a:cs typeface="Comic Sans MS" charset="0"/>
              </a:rPr>
              <a:t>Fish eat fragments of plastic which we in turn may be eating</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4342" b="4477"/>
          <a:stretch/>
        </p:blipFill>
        <p:spPr>
          <a:xfrm>
            <a:off x="-14638" y="1283110"/>
            <a:ext cx="9173275" cy="5574890"/>
          </a:xfrm>
        </p:spPr>
      </p:pic>
      <p:sp>
        <p:nvSpPr>
          <p:cNvPr id="5" name="TextBox 4"/>
          <p:cNvSpPr txBox="1"/>
          <p:nvPr/>
        </p:nvSpPr>
        <p:spPr>
          <a:xfrm>
            <a:off x="0" y="6642556"/>
            <a:ext cx="1681316" cy="215444"/>
          </a:xfrm>
          <a:prstGeom prst="rect">
            <a:avLst/>
          </a:prstGeom>
          <a:noFill/>
        </p:spPr>
        <p:txBody>
          <a:bodyPr wrap="square" rtlCol="0">
            <a:spAutoFit/>
          </a:bodyPr>
          <a:lstStyle/>
          <a:p>
            <a:r>
              <a:rPr lang="en-GB" sz="800" dirty="0"/>
              <a:t>Photo: Like_the_Grand_Canyon</a:t>
            </a:r>
          </a:p>
        </p:txBody>
      </p:sp>
    </p:spTree>
    <p:extLst>
      <p:ext uri="{BB962C8B-B14F-4D97-AF65-F5344CB8AC3E}">
        <p14:creationId xmlns:p14="http://schemas.microsoft.com/office/powerpoint/2010/main" val="11423470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2723" y="274635"/>
            <a:ext cx="4144296" cy="6214653"/>
          </a:xfrm>
        </p:spPr>
        <p:txBody>
          <a:bodyPr>
            <a:noAutofit/>
          </a:bodyPr>
          <a:lstStyle/>
          <a:p>
            <a:r>
              <a:rPr lang="en-GB" sz="5400" dirty="0">
                <a:solidFill>
                  <a:srgbClr val="00B050"/>
                </a:solidFill>
                <a:latin typeface="Comic Sans MS" charset="0"/>
                <a:ea typeface="Comic Sans MS" charset="0"/>
                <a:cs typeface="Comic Sans MS" charset="0"/>
              </a:rPr>
              <a:t>3. WHAT IS BEING DONE TO TACKLE THE PLASTIC PROBLEM?</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715"/>
          <a:stretch/>
        </p:blipFill>
        <p:spPr>
          <a:xfrm>
            <a:off x="206476" y="190834"/>
            <a:ext cx="4616247" cy="6667166"/>
          </a:xfrm>
          <a:prstGeom prst="rect">
            <a:avLst/>
          </a:prstGeom>
        </p:spPr>
      </p:pic>
      <p:sp>
        <p:nvSpPr>
          <p:cNvPr id="6" name="TextBox 5"/>
          <p:cNvSpPr txBox="1"/>
          <p:nvPr/>
        </p:nvSpPr>
        <p:spPr>
          <a:xfrm>
            <a:off x="2514599" y="4424516"/>
            <a:ext cx="1371600" cy="215444"/>
          </a:xfrm>
          <a:prstGeom prst="rect">
            <a:avLst/>
          </a:prstGeom>
          <a:noFill/>
        </p:spPr>
        <p:txBody>
          <a:bodyPr wrap="square" rtlCol="0">
            <a:spAutoFit/>
          </a:bodyPr>
          <a:lstStyle/>
          <a:p>
            <a:r>
              <a:rPr lang="en-GB" sz="800" dirty="0">
                <a:solidFill>
                  <a:schemeClr val="bg1"/>
                </a:solidFill>
              </a:rPr>
              <a:t>Photo: Inf-Lite Teacher</a:t>
            </a:r>
          </a:p>
        </p:txBody>
      </p:sp>
    </p:spTree>
    <p:extLst>
      <p:ext uri="{BB962C8B-B14F-4D97-AF65-F5344CB8AC3E}">
        <p14:creationId xmlns:p14="http://schemas.microsoft.com/office/powerpoint/2010/main" val="1029464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215645"/>
            <a:ext cx="8686799" cy="1143000"/>
          </a:xfrm>
        </p:spPr>
        <p:txBody>
          <a:bodyPr>
            <a:noAutofit/>
          </a:bodyPr>
          <a:lstStyle/>
          <a:p>
            <a:r>
              <a:rPr lang="en-GB" sz="3400" dirty="0">
                <a:latin typeface="Comic Sans MS" charset="0"/>
                <a:ea typeface="Comic Sans MS" charset="0"/>
                <a:cs typeface="Comic Sans MS" charset="0"/>
              </a:rPr>
              <a:t>A number of plastic alternatives are being developed such as corn-based plastic</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6034"/>
          <a:stretch/>
        </p:blipFill>
        <p:spPr>
          <a:xfrm>
            <a:off x="1" y="1533832"/>
            <a:ext cx="9144000" cy="5758350"/>
          </a:xfrm>
        </p:spPr>
      </p:pic>
      <p:sp>
        <p:nvSpPr>
          <p:cNvPr id="5" name="TextBox 4"/>
          <p:cNvSpPr txBox="1"/>
          <p:nvPr/>
        </p:nvSpPr>
        <p:spPr>
          <a:xfrm>
            <a:off x="7565923" y="6858000"/>
            <a:ext cx="1194619" cy="230832"/>
          </a:xfrm>
          <a:prstGeom prst="rect">
            <a:avLst/>
          </a:prstGeom>
          <a:noFill/>
        </p:spPr>
        <p:txBody>
          <a:bodyPr wrap="square" rtlCol="0">
            <a:spAutoFit/>
          </a:bodyPr>
          <a:lstStyle/>
          <a:p>
            <a:r>
              <a:rPr lang="en-GB" sz="900" dirty="0">
                <a:solidFill>
                  <a:schemeClr val="bg1"/>
                </a:solidFill>
              </a:rPr>
              <a:t>Photo: Tyler Allen</a:t>
            </a:r>
          </a:p>
        </p:txBody>
      </p:sp>
    </p:spTree>
    <p:extLst>
      <p:ext uri="{BB962C8B-B14F-4D97-AF65-F5344CB8AC3E}">
        <p14:creationId xmlns:p14="http://schemas.microsoft.com/office/powerpoint/2010/main" val="11120275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1998"/>
            <a:ext cx="9144000" cy="1143000"/>
          </a:xfrm>
        </p:spPr>
        <p:txBody>
          <a:bodyPr>
            <a:normAutofit fontScale="90000"/>
          </a:bodyPr>
          <a:lstStyle/>
          <a:p>
            <a:r>
              <a:rPr lang="en-GB" sz="3200" dirty="0">
                <a:latin typeface="Comic Sans MS" charset="0"/>
                <a:ea typeface="Comic Sans MS" charset="0"/>
                <a:cs typeface="Comic Sans MS" charset="0"/>
              </a:rPr>
              <a:t>The first Lego pieces made from a plant-based plastic sourced from sugar cane will be on sale soon </a:t>
            </a:r>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b="18682"/>
          <a:stretch/>
        </p:blipFill>
        <p:spPr>
          <a:xfrm>
            <a:off x="0" y="1302982"/>
            <a:ext cx="9143999" cy="5555018"/>
          </a:xfrm>
        </p:spPr>
      </p:pic>
      <p:sp>
        <p:nvSpPr>
          <p:cNvPr id="7" name="TextBox 6"/>
          <p:cNvSpPr txBox="1"/>
          <p:nvPr/>
        </p:nvSpPr>
        <p:spPr>
          <a:xfrm>
            <a:off x="7506929" y="6504039"/>
            <a:ext cx="1637070" cy="230832"/>
          </a:xfrm>
          <a:prstGeom prst="rect">
            <a:avLst/>
          </a:prstGeom>
          <a:noFill/>
        </p:spPr>
        <p:txBody>
          <a:bodyPr wrap="square" rtlCol="0">
            <a:spAutoFit/>
          </a:bodyPr>
          <a:lstStyle/>
          <a:p>
            <a:r>
              <a:rPr lang="en-GB" sz="900" dirty="0"/>
              <a:t>Photo: Stan Wiechers</a:t>
            </a:r>
          </a:p>
        </p:txBody>
      </p:sp>
    </p:spTree>
    <p:extLst>
      <p:ext uri="{BB962C8B-B14F-4D97-AF65-F5344CB8AC3E}">
        <p14:creationId xmlns:p14="http://schemas.microsoft.com/office/powerpoint/2010/main" val="2082919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t="2879" b="4832"/>
          <a:stretch/>
        </p:blipFill>
        <p:spPr>
          <a:xfrm>
            <a:off x="-1496" y="1224116"/>
            <a:ext cx="9145496" cy="5633884"/>
          </a:xfrm>
        </p:spPr>
      </p:pic>
      <p:sp>
        <p:nvSpPr>
          <p:cNvPr id="2" name="Title 1"/>
          <p:cNvSpPr>
            <a:spLocks noGrp="1"/>
          </p:cNvSpPr>
          <p:nvPr>
            <p:ph type="title"/>
          </p:nvPr>
        </p:nvSpPr>
        <p:spPr>
          <a:xfrm>
            <a:off x="183606" y="81116"/>
            <a:ext cx="8775291" cy="1143000"/>
          </a:xfrm>
        </p:spPr>
        <p:txBody>
          <a:bodyPr>
            <a:noAutofit/>
          </a:bodyPr>
          <a:lstStyle/>
          <a:p>
            <a:r>
              <a:rPr lang="en-GB" sz="3200" dirty="0">
                <a:latin typeface="Comic Sans MS" charset="0"/>
                <a:ea typeface="Comic Sans MS" charset="0"/>
                <a:cs typeface="Comic Sans MS" charset="0"/>
              </a:rPr>
              <a:t>In 2018 forty companies signed up to a pact to cut plastic pollution over the next 7 years </a:t>
            </a:r>
          </a:p>
        </p:txBody>
      </p:sp>
    </p:spTree>
    <p:extLst>
      <p:ext uri="{BB962C8B-B14F-4D97-AF65-F5344CB8AC3E}">
        <p14:creationId xmlns:p14="http://schemas.microsoft.com/office/powerpoint/2010/main" val="9109481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600" dirty="0">
                <a:latin typeface="Comic Sans MS" charset="0"/>
                <a:ea typeface="Comic Sans MS" charset="0"/>
                <a:cs typeface="Comic Sans MS" charset="0"/>
              </a:rPr>
              <a:t>The 5p charge for carrier bags has reduced their use by 80%</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1966"/>
          <a:stretch/>
        </p:blipFill>
        <p:spPr>
          <a:xfrm>
            <a:off x="0" y="1548580"/>
            <a:ext cx="9144000" cy="5357391"/>
          </a:xfrm>
        </p:spPr>
      </p:pic>
      <p:sp>
        <p:nvSpPr>
          <p:cNvPr id="5" name="TextBox 4"/>
          <p:cNvSpPr txBox="1"/>
          <p:nvPr/>
        </p:nvSpPr>
        <p:spPr>
          <a:xfrm>
            <a:off x="221226" y="6518787"/>
            <a:ext cx="1578077" cy="215444"/>
          </a:xfrm>
          <a:prstGeom prst="rect">
            <a:avLst/>
          </a:prstGeom>
          <a:noFill/>
        </p:spPr>
        <p:txBody>
          <a:bodyPr wrap="square" rtlCol="0">
            <a:spAutoFit/>
          </a:bodyPr>
          <a:lstStyle/>
          <a:p>
            <a:r>
              <a:rPr lang="en-GB" sz="800" dirty="0">
                <a:solidFill>
                  <a:schemeClr val="bg1"/>
                </a:solidFill>
              </a:rPr>
              <a:t>Photo: Scottish Government</a:t>
            </a:r>
          </a:p>
        </p:txBody>
      </p:sp>
    </p:spTree>
    <p:extLst>
      <p:ext uri="{BB962C8B-B14F-4D97-AF65-F5344CB8AC3E}">
        <p14:creationId xmlns:p14="http://schemas.microsoft.com/office/powerpoint/2010/main" val="2039064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8257" y="274638"/>
            <a:ext cx="4365523" cy="4813556"/>
          </a:xfrm>
        </p:spPr>
        <p:txBody>
          <a:bodyPr>
            <a:normAutofit/>
          </a:bodyPr>
          <a:lstStyle/>
          <a:p>
            <a:r>
              <a:rPr lang="en-GB" sz="3200" dirty="0">
                <a:latin typeface="Comic Sans MS" charset="0"/>
                <a:ea typeface="Comic Sans MS" charset="0"/>
                <a:cs typeface="Comic Sans MS" charset="0"/>
              </a:rPr>
              <a:t>Coffee cups are difficult to recycle as they have a mixture of paper and plastic in their inner lining</a:t>
            </a:r>
            <a:br>
              <a:rPr lang="en-GB" sz="3200" dirty="0">
                <a:latin typeface="Comic Sans MS" charset="0"/>
                <a:ea typeface="Comic Sans MS" charset="0"/>
                <a:cs typeface="Comic Sans MS" charset="0"/>
              </a:rPr>
            </a:br>
            <a:br>
              <a:rPr lang="en-GB" sz="3200" dirty="0">
                <a:latin typeface="Comic Sans MS" charset="0"/>
                <a:ea typeface="Comic Sans MS" charset="0"/>
                <a:cs typeface="Comic Sans MS" charset="0"/>
              </a:rPr>
            </a:br>
            <a:r>
              <a:rPr lang="en-GB" sz="3200" dirty="0">
                <a:latin typeface="Comic Sans MS" charset="0"/>
                <a:ea typeface="Comic Sans MS" charset="0"/>
                <a:cs typeface="Comic Sans MS" charset="0"/>
              </a:rPr>
              <a:t>But companies are now starting to recycle them</a:t>
            </a:r>
          </a:p>
        </p:txBody>
      </p:sp>
      <p:pic>
        <p:nvPicPr>
          <p:cNvPr id="7" name="Content Placeholder 6"/>
          <p:cNvPicPr>
            <a:picLocks noGrp="1" noChangeAspect="1"/>
          </p:cNvPicPr>
          <p:nvPr>
            <p:ph idx="1"/>
          </p:nvPr>
        </p:nvPicPr>
        <p:blipFill rotWithShape="1">
          <a:blip r:embed="rId2">
            <a:extLst>
              <a:ext uri="{28A0092B-C50C-407E-A947-70E740481C1C}">
                <a14:useLocalDpi xmlns:a14="http://schemas.microsoft.com/office/drawing/2010/main" val="0"/>
              </a:ext>
            </a:extLst>
          </a:blip>
          <a:srcRect l="11330" r="10711"/>
          <a:stretch/>
        </p:blipFill>
        <p:spPr>
          <a:xfrm>
            <a:off x="0" y="0"/>
            <a:ext cx="4262285" cy="6894810"/>
          </a:xfrm>
        </p:spPr>
      </p:pic>
      <p:sp>
        <p:nvSpPr>
          <p:cNvPr id="8" name="TextBox 7"/>
          <p:cNvSpPr txBox="1"/>
          <p:nvPr/>
        </p:nvSpPr>
        <p:spPr>
          <a:xfrm>
            <a:off x="2566219" y="6592529"/>
            <a:ext cx="1401097" cy="215444"/>
          </a:xfrm>
          <a:prstGeom prst="rect">
            <a:avLst/>
          </a:prstGeom>
          <a:noFill/>
        </p:spPr>
        <p:txBody>
          <a:bodyPr wrap="square" rtlCol="0">
            <a:spAutoFit/>
          </a:bodyPr>
          <a:lstStyle/>
          <a:p>
            <a:r>
              <a:rPr lang="en-GB" sz="800" dirty="0"/>
              <a:t>Photo: Cherrysweetdeal</a:t>
            </a:r>
          </a:p>
        </p:txBody>
      </p:sp>
    </p:spTree>
    <p:extLst>
      <p:ext uri="{BB962C8B-B14F-4D97-AF65-F5344CB8AC3E}">
        <p14:creationId xmlns:p14="http://schemas.microsoft.com/office/powerpoint/2010/main" val="21247160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1214" y="510612"/>
            <a:ext cx="4100052" cy="4666072"/>
          </a:xfrm>
        </p:spPr>
        <p:txBody>
          <a:bodyPr>
            <a:normAutofit/>
          </a:bodyPr>
          <a:lstStyle/>
          <a:p>
            <a:pPr algn="l"/>
            <a:r>
              <a:rPr lang="en-GB" sz="3200" dirty="0">
                <a:latin typeface="Comic Sans MS" charset="0"/>
                <a:ea typeface="Comic Sans MS" charset="0"/>
                <a:cs typeface="Comic Sans MS" charset="0"/>
              </a:rPr>
              <a:t>Use of compostable cups is growing </a:t>
            </a:r>
            <a:br>
              <a:rPr lang="en-GB" sz="3200" dirty="0">
                <a:latin typeface="Comic Sans MS" charset="0"/>
                <a:ea typeface="Comic Sans MS" charset="0"/>
                <a:cs typeface="Comic Sans MS" charset="0"/>
              </a:rPr>
            </a:br>
            <a:br>
              <a:rPr lang="en-GB" sz="3200" dirty="0">
                <a:latin typeface="Comic Sans MS" charset="0"/>
                <a:ea typeface="Comic Sans MS" charset="0"/>
                <a:cs typeface="Comic Sans MS" charset="0"/>
              </a:rPr>
            </a:br>
            <a:r>
              <a:rPr lang="en-GB" sz="3200" dirty="0">
                <a:latin typeface="Comic Sans MS" charset="0"/>
                <a:ea typeface="Comic Sans MS" charset="0"/>
                <a:cs typeface="Comic Sans MS" charset="0"/>
              </a:rPr>
              <a:t>But they must be properly disposed of in food waste bins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9071" t="12382" r="10796" b="11152"/>
          <a:stretch/>
        </p:blipFill>
        <p:spPr>
          <a:xfrm>
            <a:off x="0" y="148151"/>
            <a:ext cx="4689988" cy="6709849"/>
          </a:xfrm>
        </p:spPr>
      </p:pic>
      <p:sp>
        <p:nvSpPr>
          <p:cNvPr id="5" name="TextBox 4"/>
          <p:cNvSpPr txBox="1"/>
          <p:nvPr/>
        </p:nvSpPr>
        <p:spPr>
          <a:xfrm>
            <a:off x="3930445" y="6488668"/>
            <a:ext cx="1283109" cy="369332"/>
          </a:xfrm>
          <a:prstGeom prst="rect">
            <a:avLst/>
          </a:prstGeom>
          <a:noFill/>
        </p:spPr>
        <p:txBody>
          <a:bodyPr wrap="square" rtlCol="0">
            <a:spAutoFit/>
          </a:bodyPr>
          <a:lstStyle/>
          <a:p>
            <a:r>
              <a:rPr lang="en-GB" sz="900" dirty="0"/>
              <a:t>Photo: w.m.h</a:t>
            </a:r>
            <a:r>
              <a:rPr lang="en-GB" dirty="0"/>
              <a:t>.</a:t>
            </a:r>
          </a:p>
        </p:txBody>
      </p:sp>
    </p:spTree>
    <p:extLst>
      <p:ext uri="{BB962C8B-B14F-4D97-AF65-F5344CB8AC3E}">
        <p14:creationId xmlns:p14="http://schemas.microsoft.com/office/powerpoint/2010/main" val="2064155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0" y="2860743"/>
            <a:ext cx="2517587" cy="3782291"/>
          </a:xfrm>
          <a:prstGeom prst="rect">
            <a:avLst/>
          </a:prstGeom>
        </p:spPr>
      </p:pic>
      <p:sp>
        <p:nvSpPr>
          <p:cNvPr id="2" name="Title 1"/>
          <p:cNvSpPr>
            <a:spLocks noGrp="1"/>
          </p:cNvSpPr>
          <p:nvPr>
            <p:ph type="title"/>
          </p:nvPr>
        </p:nvSpPr>
        <p:spPr>
          <a:xfrm>
            <a:off x="457200" y="199659"/>
            <a:ext cx="8229600" cy="1143000"/>
          </a:xfrm>
        </p:spPr>
        <p:txBody>
          <a:bodyPr>
            <a:normAutofit fontScale="90000"/>
          </a:bodyPr>
          <a:lstStyle/>
          <a:p>
            <a:r>
              <a:rPr lang="en-GB" dirty="0">
                <a:latin typeface="Comic Sans MS" charset="0"/>
                <a:ea typeface="Comic Sans MS" charset="0"/>
                <a:cs typeface="Comic Sans MS" charset="0"/>
              </a:rPr>
              <a:t>Plastic is all around us from the moment we are born</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6534" t="14287" r="5682" b="23256"/>
          <a:stretch/>
        </p:blipFill>
        <p:spPr>
          <a:xfrm>
            <a:off x="4405745" y="4738255"/>
            <a:ext cx="4476083" cy="2119745"/>
          </a:xfrm>
          <a:prstGeom prst="rect">
            <a:avLst/>
          </a:prstGeom>
        </p:spPr>
      </p:pic>
      <p:sp>
        <p:nvSpPr>
          <p:cNvPr id="9" name="TextBox 8"/>
          <p:cNvSpPr txBox="1"/>
          <p:nvPr/>
        </p:nvSpPr>
        <p:spPr>
          <a:xfrm>
            <a:off x="7108291" y="6236362"/>
            <a:ext cx="1136073" cy="215444"/>
          </a:xfrm>
          <a:prstGeom prst="rect">
            <a:avLst/>
          </a:prstGeom>
          <a:noFill/>
        </p:spPr>
        <p:txBody>
          <a:bodyPr wrap="square" rtlCol="0">
            <a:spAutoFit/>
          </a:bodyPr>
          <a:lstStyle/>
          <a:p>
            <a:r>
              <a:rPr lang="en-GB" sz="800" dirty="0"/>
              <a:t>Photo: L Graci</a:t>
            </a:r>
          </a:p>
        </p:txBody>
      </p:sp>
      <p:sp>
        <p:nvSpPr>
          <p:cNvPr id="12" name="TextBox 11"/>
          <p:cNvSpPr txBox="1"/>
          <p:nvPr/>
        </p:nvSpPr>
        <p:spPr>
          <a:xfrm>
            <a:off x="7641159" y="3342538"/>
            <a:ext cx="1206410" cy="215444"/>
          </a:xfrm>
          <a:prstGeom prst="rect">
            <a:avLst/>
          </a:prstGeom>
          <a:noFill/>
        </p:spPr>
        <p:txBody>
          <a:bodyPr wrap="square" rtlCol="0">
            <a:spAutoFit/>
          </a:bodyPr>
          <a:lstStyle/>
          <a:p>
            <a:r>
              <a:rPr lang="en-GB" sz="800" dirty="0"/>
              <a:t>Photo: Intel Free Press</a:t>
            </a:r>
          </a:p>
        </p:txBody>
      </p:sp>
      <p:sp>
        <p:nvSpPr>
          <p:cNvPr id="15" name="TextBox 14"/>
          <p:cNvSpPr txBox="1"/>
          <p:nvPr/>
        </p:nvSpPr>
        <p:spPr>
          <a:xfrm>
            <a:off x="1321296" y="5798127"/>
            <a:ext cx="845127" cy="215444"/>
          </a:xfrm>
          <a:prstGeom prst="rect">
            <a:avLst/>
          </a:prstGeom>
          <a:noFill/>
        </p:spPr>
        <p:txBody>
          <a:bodyPr wrap="square" rtlCol="0">
            <a:spAutoFit/>
          </a:bodyPr>
          <a:lstStyle/>
          <a:p>
            <a:r>
              <a:rPr lang="en-GB" sz="800" dirty="0"/>
              <a:t>Photo: Dmitriy</a:t>
            </a:r>
          </a:p>
        </p:txBody>
      </p:sp>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t="8292"/>
          <a:stretch/>
        </p:blipFill>
        <p:spPr>
          <a:xfrm>
            <a:off x="4453183" y="1417638"/>
            <a:ext cx="4690817" cy="2869351"/>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3860" y="1629710"/>
            <a:ext cx="3222336" cy="2462066"/>
          </a:xfrm>
          <a:prstGeom prst="rect">
            <a:avLst/>
          </a:prstGeom>
        </p:spPr>
      </p:pic>
      <p:sp>
        <p:nvSpPr>
          <p:cNvPr id="18" name="TextBox 17"/>
          <p:cNvSpPr txBox="1"/>
          <p:nvPr/>
        </p:nvSpPr>
        <p:spPr>
          <a:xfrm>
            <a:off x="2426841" y="2860743"/>
            <a:ext cx="1427018" cy="215444"/>
          </a:xfrm>
          <a:prstGeom prst="rect">
            <a:avLst/>
          </a:prstGeom>
          <a:noFill/>
        </p:spPr>
        <p:txBody>
          <a:bodyPr wrap="square" rtlCol="0">
            <a:spAutoFit/>
          </a:bodyPr>
          <a:lstStyle/>
          <a:p>
            <a:r>
              <a:rPr lang="en-GB" sz="800" dirty="0"/>
              <a:t>Intel Free Press</a:t>
            </a:r>
          </a:p>
        </p:txBody>
      </p:sp>
    </p:spTree>
    <p:extLst>
      <p:ext uri="{BB962C8B-B14F-4D97-AF65-F5344CB8AC3E}">
        <p14:creationId xmlns:p14="http://schemas.microsoft.com/office/powerpoint/2010/main" val="19816086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rotWithShape="1">
          <a:blip r:embed="rId2">
            <a:extLst>
              <a:ext uri="{28A0092B-C50C-407E-A947-70E740481C1C}">
                <a14:useLocalDpi xmlns:a14="http://schemas.microsoft.com/office/drawing/2010/main" val="0"/>
              </a:ext>
            </a:extLst>
          </a:blip>
          <a:srcRect l="21657" r="19547"/>
          <a:stretch/>
        </p:blipFill>
        <p:spPr>
          <a:xfrm>
            <a:off x="0" y="10166"/>
            <a:ext cx="5368413" cy="6847834"/>
          </a:xfrm>
        </p:spPr>
      </p:pic>
      <p:sp>
        <p:nvSpPr>
          <p:cNvPr id="8" name="TextBox 7"/>
          <p:cNvSpPr txBox="1"/>
          <p:nvPr/>
        </p:nvSpPr>
        <p:spPr>
          <a:xfrm>
            <a:off x="3760839" y="6415548"/>
            <a:ext cx="1460090" cy="230832"/>
          </a:xfrm>
          <a:prstGeom prst="rect">
            <a:avLst/>
          </a:prstGeom>
          <a:noFill/>
        </p:spPr>
        <p:txBody>
          <a:bodyPr wrap="square" rtlCol="0">
            <a:spAutoFit/>
          </a:bodyPr>
          <a:lstStyle/>
          <a:p>
            <a:r>
              <a:rPr lang="en-GB" sz="900" dirty="0"/>
              <a:t>Photo: Phil Campbell</a:t>
            </a:r>
          </a:p>
        </p:txBody>
      </p:sp>
      <p:sp>
        <p:nvSpPr>
          <p:cNvPr id="9" name="TextBox 8"/>
          <p:cNvSpPr txBox="1"/>
          <p:nvPr/>
        </p:nvSpPr>
        <p:spPr>
          <a:xfrm>
            <a:off x="5530644" y="884903"/>
            <a:ext cx="3392130" cy="3323987"/>
          </a:xfrm>
          <a:prstGeom prst="rect">
            <a:avLst/>
          </a:prstGeom>
          <a:noFill/>
        </p:spPr>
        <p:txBody>
          <a:bodyPr wrap="square" rtlCol="0">
            <a:spAutoFit/>
          </a:bodyPr>
          <a:lstStyle/>
          <a:p>
            <a:r>
              <a:rPr lang="en-GB" sz="3000" dirty="0">
                <a:latin typeface="Comic Sans MS" charset="0"/>
                <a:ea typeface="Comic Sans MS" charset="0"/>
                <a:cs typeface="Comic Sans MS" charset="0"/>
              </a:rPr>
              <a:t>Large coffee retailers are offering incentives for customers to bring in their </a:t>
            </a:r>
          </a:p>
          <a:p>
            <a:r>
              <a:rPr lang="en-GB" sz="3000" dirty="0">
                <a:latin typeface="Comic Sans MS" charset="0"/>
                <a:ea typeface="Comic Sans MS" charset="0"/>
                <a:cs typeface="Comic Sans MS" charset="0"/>
              </a:rPr>
              <a:t>own reusable cups</a:t>
            </a:r>
          </a:p>
        </p:txBody>
      </p:sp>
    </p:spTree>
    <p:extLst>
      <p:ext uri="{BB962C8B-B14F-4D97-AF65-F5344CB8AC3E}">
        <p14:creationId xmlns:p14="http://schemas.microsoft.com/office/powerpoint/2010/main" val="10714124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154"/>
            <a:ext cx="8967019" cy="1141207"/>
          </a:xfrm>
        </p:spPr>
        <p:txBody>
          <a:bodyPr>
            <a:noAutofit/>
          </a:bodyPr>
          <a:lstStyle/>
          <a:p>
            <a:r>
              <a:rPr lang="en-GB" sz="2600" dirty="0">
                <a:latin typeface="Comic Sans MS" charset="0"/>
                <a:ea typeface="Comic Sans MS" charset="0"/>
                <a:cs typeface="Comic Sans MS" charset="0"/>
              </a:rPr>
              <a:t>In the UK we use about 13 billion plastic bottles each year but only just over half of these are recycled</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10043"/>
          <a:stretch/>
        </p:blipFill>
        <p:spPr>
          <a:xfrm>
            <a:off x="0" y="1371600"/>
            <a:ext cx="9144000" cy="5486400"/>
          </a:xfrm>
          <a:prstGeom prst="rect">
            <a:avLst/>
          </a:prstGeom>
        </p:spPr>
      </p:pic>
      <p:sp>
        <p:nvSpPr>
          <p:cNvPr id="6" name="TextBox 5"/>
          <p:cNvSpPr txBox="1"/>
          <p:nvPr/>
        </p:nvSpPr>
        <p:spPr>
          <a:xfrm>
            <a:off x="7359445" y="6312310"/>
            <a:ext cx="1238865" cy="230832"/>
          </a:xfrm>
          <a:prstGeom prst="rect">
            <a:avLst/>
          </a:prstGeom>
          <a:noFill/>
        </p:spPr>
        <p:txBody>
          <a:bodyPr wrap="square" rtlCol="0">
            <a:spAutoFit/>
          </a:bodyPr>
          <a:lstStyle/>
          <a:p>
            <a:r>
              <a:rPr lang="en-GB" sz="900" dirty="0">
                <a:solidFill>
                  <a:schemeClr val="bg1"/>
                </a:solidFill>
              </a:rPr>
              <a:t>Photo: Mr.TinDC</a:t>
            </a:r>
          </a:p>
        </p:txBody>
      </p:sp>
    </p:spTree>
    <p:extLst>
      <p:ext uri="{BB962C8B-B14F-4D97-AF65-F5344CB8AC3E}">
        <p14:creationId xmlns:p14="http://schemas.microsoft.com/office/powerpoint/2010/main" val="15186784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232" y="156652"/>
            <a:ext cx="8834284" cy="1143000"/>
          </a:xfrm>
        </p:spPr>
        <p:txBody>
          <a:bodyPr>
            <a:noAutofit/>
          </a:bodyPr>
          <a:lstStyle/>
          <a:p>
            <a:r>
              <a:rPr lang="en-GB" sz="3400" dirty="0">
                <a:latin typeface="Comic Sans MS" charset="0"/>
              </a:rPr>
              <a:t>The average person </a:t>
            </a:r>
            <a:r>
              <a:rPr lang="en-GB" sz="3400" dirty="0">
                <a:latin typeface="Comic Sans MS"/>
              </a:rPr>
              <a:t>in the UK uses 150 bottles of water per year </a:t>
            </a:r>
            <a:r>
              <a:rPr lang="en-GB" sz="2400" dirty="0">
                <a:latin typeface="Comic Sans MS"/>
              </a:rPr>
              <a:t>(EAC, 2017)</a:t>
            </a:r>
            <a:endParaRPr lang="en-US" sz="2400">
              <a:cs typeface="Calibri"/>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4317"/>
          <a:stretch/>
        </p:blipFill>
        <p:spPr>
          <a:xfrm>
            <a:off x="0" y="1417638"/>
            <a:ext cx="9144000" cy="5440362"/>
          </a:xfrm>
          <a:prstGeom prst="rect">
            <a:avLst/>
          </a:prstGeom>
        </p:spPr>
      </p:pic>
    </p:spTree>
    <p:extLst>
      <p:ext uri="{BB962C8B-B14F-4D97-AF65-F5344CB8AC3E}">
        <p14:creationId xmlns:p14="http://schemas.microsoft.com/office/powerpoint/2010/main" val="11953063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483" y="122012"/>
            <a:ext cx="8863781" cy="1143000"/>
          </a:xfrm>
        </p:spPr>
        <p:txBody>
          <a:bodyPr>
            <a:normAutofit/>
          </a:bodyPr>
          <a:lstStyle/>
          <a:p>
            <a:r>
              <a:rPr lang="en-GB" sz="3200" dirty="0">
                <a:latin typeface="Comic Sans MS" charset="0"/>
                <a:ea typeface="Comic Sans MS" charset="0"/>
                <a:cs typeface="Comic Sans MS" charset="0"/>
              </a:rPr>
              <a:t>Many countries have a deposit return scheme for plastic bottles and soon England will too</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6759" b="4040"/>
          <a:stretch/>
        </p:blipFill>
        <p:spPr>
          <a:xfrm>
            <a:off x="0" y="1417639"/>
            <a:ext cx="9144000" cy="5440362"/>
          </a:xfrm>
        </p:spPr>
      </p:pic>
      <p:sp>
        <p:nvSpPr>
          <p:cNvPr id="5" name="TextBox 4"/>
          <p:cNvSpPr txBox="1"/>
          <p:nvPr/>
        </p:nvSpPr>
        <p:spPr>
          <a:xfrm>
            <a:off x="457199" y="6563032"/>
            <a:ext cx="1651819" cy="230832"/>
          </a:xfrm>
          <a:prstGeom prst="rect">
            <a:avLst/>
          </a:prstGeom>
          <a:noFill/>
        </p:spPr>
        <p:txBody>
          <a:bodyPr wrap="square" rtlCol="0">
            <a:spAutoFit/>
          </a:bodyPr>
          <a:lstStyle/>
          <a:p>
            <a:r>
              <a:rPr lang="en-GB" sz="900" dirty="0">
                <a:solidFill>
                  <a:schemeClr val="bg1"/>
                </a:solidFill>
              </a:rPr>
              <a:t>Photo: Lars Ploughmann</a:t>
            </a:r>
          </a:p>
        </p:txBody>
      </p:sp>
    </p:spTree>
    <p:extLst>
      <p:ext uri="{BB962C8B-B14F-4D97-AF65-F5344CB8AC3E}">
        <p14:creationId xmlns:p14="http://schemas.microsoft.com/office/powerpoint/2010/main" val="1399373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580" y="0"/>
            <a:ext cx="8229600" cy="1760639"/>
          </a:xfrm>
        </p:spPr>
        <p:txBody>
          <a:bodyPr>
            <a:noAutofit/>
          </a:bodyPr>
          <a:lstStyle/>
          <a:p>
            <a:r>
              <a:rPr lang="en-GB" sz="5400" dirty="0">
                <a:solidFill>
                  <a:srgbClr val="00B050"/>
                </a:solidFill>
                <a:latin typeface="Comic Sans MS" charset="0"/>
                <a:ea typeface="Comic Sans MS" charset="0"/>
                <a:cs typeface="Comic Sans MS" charset="0"/>
              </a:rPr>
              <a:t>4. WHAT CAN WE DO TO HELP?</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5958" b="9333"/>
          <a:stretch/>
        </p:blipFill>
        <p:spPr>
          <a:xfrm>
            <a:off x="-103240" y="1637071"/>
            <a:ext cx="9247239" cy="5220929"/>
          </a:xfrm>
          <a:prstGeom prst="rect">
            <a:avLst/>
          </a:prstGeom>
        </p:spPr>
      </p:pic>
    </p:spTree>
    <p:extLst>
      <p:ext uri="{BB962C8B-B14F-4D97-AF65-F5344CB8AC3E}">
        <p14:creationId xmlns:p14="http://schemas.microsoft.com/office/powerpoint/2010/main" val="12489347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981" y="274637"/>
            <a:ext cx="8834283" cy="1819633"/>
          </a:xfrm>
        </p:spPr>
        <p:txBody>
          <a:bodyPr>
            <a:noAutofit/>
          </a:bodyPr>
          <a:lstStyle/>
          <a:p>
            <a:r>
              <a:rPr lang="en-GB" sz="3200" dirty="0">
                <a:solidFill>
                  <a:srgbClr val="0083B5"/>
                </a:solidFill>
                <a:latin typeface="Comic Sans MS" charset="0"/>
                <a:ea typeface="Comic Sans MS" charset="0"/>
                <a:cs typeface="Comic Sans MS" charset="0"/>
              </a:rPr>
              <a:t>Plastics are so useful that we can’t just stop using them completely </a:t>
            </a:r>
            <a:r>
              <a:rPr lang="en-GB" sz="3200" dirty="0">
                <a:solidFill>
                  <a:srgbClr val="00B050"/>
                </a:solidFill>
                <a:latin typeface="Comic Sans MS" charset="0"/>
                <a:ea typeface="Comic Sans MS" charset="0"/>
                <a:cs typeface="Comic Sans MS" charset="0"/>
              </a:rPr>
              <a:t>but we can </a:t>
            </a:r>
            <a:r>
              <a:rPr lang="en-GB" sz="3200" b="1" dirty="0">
                <a:solidFill>
                  <a:srgbClr val="00B050"/>
                </a:solidFill>
                <a:latin typeface="Comic Sans MS" charset="0"/>
                <a:ea typeface="Comic Sans MS" charset="0"/>
                <a:cs typeface="Comic Sans MS" charset="0"/>
              </a:rPr>
              <a:t>reduce</a:t>
            </a:r>
            <a:r>
              <a:rPr lang="en-GB" sz="3200" dirty="0">
                <a:solidFill>
                  <a:srgbClr val="00B050"/>
                </a:solidFill>
                <a:latin typeface="Comic Sans MS" charset="0"/>
                <a:ea typeface="Comic Sans MS" charset="0"/>
                <a:cs typeface="Comic Sans MS" charset="0"/>
              </a:rPr>
              <a:t> the amount we throw away and make sure what we have to throw away is </a:t>
            </a:r>
            <a:r>
              <a:rPr lang="en-GB" sz="3200" b="1" dirty="0">
                <a:solidFill>
                  <a:srgbClr val="00B050"/>
                </a:solidFill>
                <a:latin typeface="Comic Sans MS" charset="0"/>
                <a:ea typeface="Comic Sans MS" charset="0"/>
                <a:cs typeface="Comic Sans MS" charset="0"/>
              </a:rPr>
              <a:t>recycled</a:t>
            </a:r>
            <a:r>
              <a:rPr lang="en-GB" sz="3200" dirty="0">
                <a:solidFill>
                  <a:srgbClr val="00B050"/>
                </a:solidFill>
                <a:latin typeface="Comic Sans MS" charset="0"/>
                <a:ea typeface="Comic Sans MS" charset="0"/>
                <a:cs typeface="Comic Sans MS" charset="0"/>
              </a:rPr>
              <a:t> properly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079" y="2184444"/>
            <a:ext cx="7012086" cy="4673556"/>
          </a:xfrm>
          <a:prstGeom prst="rect">
            <a:avLst/>
          </a:prstGeom>
        </p:spPr>
      </p:pic>
    </p:spTree>
    <p:extLst>
      <p:ext uri="{BB962C8B-B14F-4D97-AF65-F5344CB8AC3E}">
        <p14:creationId xmlns:p14="http://schemas.microsoft.com/office/powerpoint/2010/main" val="18042020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8501" y="2906840"/>
            <a:ext cx="2621111" cy="3937819"/>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7707" r="9944"/>
          <a:stretch/>
        </p:blipFill>
        <p:spPr>
          <a:xfrm>
            <a:off x="6068051" y="1181168"/>
            <a:ext cx="3075949" cy="3911086"/>
          </a:xfrm>
          <a:prstGeom prst="rect">
            <a:avLst/>
          </a:prstGeom>
          <a:ln>
            <a:noFill/>
          </a:ln>
        </p:spPr>
      </p:pic>
      <p:sp>
        <p:nvSpPr>
          <p:cNvPr id="2" name="Title 1"/>
          <p:cNvSpPr>
            <a:spLocks noGrp="1"/>
          </p:cNvSpPr>
          <p:nvPr>
            <p:ph type="title"/>
          </p:nvPr>
        </p:nvSpPr>
        <p:spPr>
          <a:xfrm>
            <a:off x="138544" y="-96287"/>
            <a:ext cx="8866909" cy="1143000"/>
          </a:xfrm>
        </p:spPr>
        <p:txBody>
          <a:bodyPr>
            <a:normAutofit/>
          </a:bodyPr>
          <a:lstStyle/>
          <a:p>
            <a:r>
              <a:rPr lang="en-GB" sz="4000" b="1" dirty="0">
                <a:solidFill>
                  <a:srgbClr val="00B050"/>
                </a:solidFill>
                <a:latin typeface="Comic Sans MS" charset="0"/>
                <a:ea typeface="Comic Sans MS" charset="0"/>
                <a:cs typeface="Comic Sans MS" charset="0"/>
              </a:rPr>
              <a:t>Avoid Single Use Plastics</a:t>
            </a:r>
          </a:p>
        </p:txBody>
      </p:sp>
      <p:sp>
        <p:nvSpPr>
          <p:cNvPr id="8" name="TextBox 7"/>
          <p:cNvSpPr txBox="1"/>
          <p:nvPr/>
        </p:nvSpPr>
        <p:spPr>
          <a:xfrm>
            <a:off x="7210279" y="4855033"/>
            <a:ext cx="1233054" cy="215444"/>
          </a:xfrm>
          <a:prstGeom prst="rect">
            <a:avLst/>
          </a:prstGeom>
          <a:noFill/>
        </p:spPr>
        <p:txBody>
          <a:bodyPr wrap="square" rtlCol="0">
            <a:spAutoFit/>
          </a:bodyPr>
          <a:lstStyle/>
          <a:p>
            <a:r>
              <a:rPr lang="en-GB" sz="800" dirty="0"/>
              <a:t>Photo: Horia Varlan</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760417"/>
            <a:ext cx="3521232" cy="3097583"/>
          </a:xfrm>
          <a:prstGeom prst="rect">
            <a:avLst/>
          </a:prstGeom>
          <a:ln>
            <a:noFill/>
          </a:ln>
        </p:spPr>
      </p:pic>
      <p:sp>
        <p:nvSpPr>
          <p:cNvPr id="13" name="TextBox 12"/>
          <p:cNvSpPr txBox="1"/>
          <p:nvPr/>
        </p:nvSpPr>
        <p:spPr>
          <a:xfrm>
            <a:off x="792700" y="5249088"/>
            <a:ext cx="885125" cy="215444"/>
          </a:xfrm>
          <a:prstGeom prst="rect">
            <a:avLst/>
          </a:prstGeom>
          <a:noFill/>
        </p:spPr>
        <p:txBody>
          <a:bodyPr wrap="square" rtlCol="0">
            <a:spAutoFit/>
          </a:bodyPr>
          <a:lstStyle/>
          <a:p>
            <a:r>
              <a:rPr lang="en-GB" sz="800" dirty="0"/>
              <a:t>Photo: Evan</a:t>
            </a:r>
          </a:p>
        </p:txBody>
      </p:sp>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l="20315" t="27587" r="17706" b="15278"/>
          <a:stretch/>
        </p:blipFill>
        <p:spPr>
          <a:xfrm>
            <a:off x="1677825" y="1046713"/>
            <a:ext cx="2095950" cy="2713704"/>
          </a:xfrm>
          <a:prstGeom prst="rect">
            <a:avLst/>
          </a:prstGeom>
        </p:spPr>
      </p:pic>
      <p:sp>
        <p:nvSpPr>
          <p:cNvPr id="16" name="TextBox 15"/>
          <p:cNvSpPr txBox="1"/>
          <p:nvPr/>
        </p:nvSpPr>
        <p:spPr>
          <a:xfrm>
            <a:off x="1023669" y="1181168"/>
            <a:ext cx="923229" cy="1569660"/>
          </a:xfrm>
          <a:prstGeom prst="rect">
            <a:avLst/>
          </a:prstGeom>
          <a:noFill/>
        </p:spPr>
        <p:txBody>
          <a:bodyPr wrap="square" rtlCol="0">
            <a:spAutoFit/>
          </a:bodyPr>
          <a:lstStyle/>
          <a:p>
            <a:r>
              <a:rPr lang="en-GB" sz="9600" b="1" dirty="0">
                <a:solidFill>
                  <a:srgbClr val="FF0000"/>
                </a:solidFill>
              </a:rPr>
              <a:t>x</a:t>
            </a:r>
          </a:p>
        </p:txBody>
      </p:sp>
      <p:sp>
        <p:nvSpPr>
          <p:cNvPr id="17" name="TextBox 16"/>
          <p:cNvSpPr txBox="1"/>
          <p:nvPr/>
        </p:nvSpPr>
        <p:spPr>
          <a:xfrm>
            <a:off x="6352747" y="4962755"/>
            <a:ext cx="1091381" cy="1569660"/>
          </a:xfrm>
          <a:prstGeom prst="rect">
            <a:avLst/>
          </a:prstGeom>
          <a:noFill/>
        </p:spPr>
        <p:txBody>
          <a:bodyPr wrap="square" rtlCol="0">
            <a:spAutoFit/>
          </a:bodyPr>
          <a:lstStyle/>
          <a:p>
            <a:r>
              <a:rPr lang="en-GB" sz="9600" b="1" dirty="0">
                <a:solidFill>
                  <a:srgbClr val="FF0000"/>
                </a:solidFill>
              </a:rPr>
              <a:t>x</a:t>
            </a:r>
          </a:p>
        </p:txBody>
      </p:sp>
      <p:sp>
        <p:nvSpPr>
          <p:cNvPr id="18" name="TextBox 17"/>
          <p:cNvSpPr txBox="1"/>
          <p:nvPr/>
        </p:nvSpPr>
        <p:spPr>
          <a:xfrm>
            <a:off x="5313055" y="1755058"/>
            <a:ext cx="793025" cy="1569660"/>
          </a:xfrm>
          <a:prstGeom prst="rect">
            <a:avLst/>
          </a:prstGeom>
          <a:noFill/>
        </p:spPr>
        <p:txBody>
          <a:bodyPr wrap="square" rtlCol="0">
            <a:spAutoFit/>
          </a:bodyPr>
          <a:lstStyle/>
          <a:p>
            <a:r>
              <a:rPr lang="en-GB" sz="9600" b="1" dirty="0">
                <a:solidFill>
                  <a:srgbClr val="FF0000"/>
                </a:solidFill>
              </a:rPr>
              <a:t>x</a:t>
            </a:r>
          </a:p>
        </p:txBody>
      </p:sp>
      <p:sp>
        <p:nvSpPr>
          <p:cNvPr id="10" name="TextBox 9"/>
          <p:cNvSpPr txBox="1"/>
          <p:nvPr/>
        </p:nvSpPr>
        <p:spPr>
          <a:xfrm>
            <a:off x="5492864" y="5905482"/>
            <a:ext cx="575187" cy="338554"/>
          </a:xfrm>
          <a:prstGeom prst="rect">
            <a:avLst/>
          </a:prstGeom>
          <a:noFill/>
        </p:spPr>
        <p:txBody>
          <a:bodyPr wrap="square" rtlCol="0">
            <a:spAutoFit/>
          </a:bodyPr>
          <a:lstStyle/>
          <a:p>
            <a:r>
              <a:rPr lang="en-GB" sz="800" dirty="0"/>
              <a:t>Photo: Dmitriy</a:t>
            </a:r>
          </a:p>
        </p:txBody>
      </p:sp>
      <p:sp>
        <p:nvSpPr>
          <p:cNvPr id="19" name="TextBox 18"/>
          <p:cNvSpPr txBox="1"/>
          <p:nvPr/>
        </p:nvSpPr>
        <p:spPr>
          <a:xfrm>
            <a:off x="2152765" y="3155441"/>
            <a:ext cx="1146070" cy="338554"/>
          </a:xfrm>
          <a:prstGeom prst="rect">
            <a:avLst/>
          </a:prstGeom>
          <a:noFill/>
        </p:spPr>
        <p:txBody>
          <a:bodyPr wrap="square" rtlCol="0">
            <a:spAutoFit/>
          </a:bodyPr>
          <a:lstStyle/>
          <a:p>
            <a:r>
              <a:rPr lang="en-GB" sz="800" dirty="0"/>
              <a:t>Photo: Dominica Williamson</a:t>
            </a:r>
          </a:p>
        </p:txBody>
      </p:sp>
      <p:sp>
        <p:nvSpPr>
          <p:cNvPr id="20" name="TextBox 19"/>
          <p:cNvSpPr txBox="1"/>
          <p:nvPr/>
        </p:nvSpPr>
        <p:spPr>
          <a:xfrm>
            <a:off x="3268887" y="5554762"/>
            <a:ext cx="562251" cy="1569660"/>
          </a:xfrm>
          <a:prstGeom prst="rect">
            <a:avLst/>
          </a:prstGeom>
          <a:noFill/>
        </p:spPr>
        <p:txBody>
          <a:bodyPr wrap="square" rtlCol="0">
            <a:spAutoFit/>
          </a:bodyPr>
          <a:lstStyle/>
          <a:p>
            <a:r>
              <a:rPr lang="en-GB" sz="9600" b="1" dirty="0">
                <a:solidFill>
                  <a:srgbClr val="FF0000"/>
                </a:solidFill>
              </a:rPr>
              <a:t>x</a:t>
            </a:r>
          </a:p>
        </p:txBody>
      </p:sp>
    </p:spTree>
    <p:extLst>
      <p:ext uri="{BB962C8B-B14F-4D97-AF65-F5344CB8AC3E}">
        <p14:creationId xmlns:p14="http://schemas.microsoft.com/office/powerpoint/2010/main" val="8604674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436" y="147340"/>
            <a:ext cx="9151436" cy="707886"/>
          </a:xfrm>
          <a:prstGeom prst="rect">
            <a:avLst/>
          </a:prstGeom>
          <a:noFill/>
        </p:spPr>
        <p:txBody>
          <a:bodyPr wrap="square" rtlCol="0">
            <a:spAutoFit/>
          </a:bodyPr>
          <a:lstStyle/>
          <a:p>
            <a:pPr algn="ctr"/>
            <a:r>
              <a:rPr lang="en-GB" sz="4000" b="1" dirty="0">
                <a:solidFill>
                  <a:srgbClr val="00B050"/>
                </a:solidFill>
                <a:latin typeface="Comic Sans MS" charset="0"/>
                <a:ea typeface="Comic Sans MS" charset="0"/>
                <a:cs typeface="Comic Sans MS" charset="0"/>
              </a:rPr>
              <a:t>Cut Down On Plastic Food Packaging</a:t>
            </a:r>
            <a:endParaRPr lang="en-GB" sz="4000" b="1" dirty="0">
              <a:latin typeface="Comic Sans MS" charset="0"/>
              <a:ea typeface="Comic Sans MS" charset="0"/>
              <a:cs typeface="Comic Sans MS" charset="0"/>
            </a:endParaRP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395" t="43619" r="6352" b="-1"/>
          <a:stretch/>
        </p:blipFill>
        <p:spPr>
          <a:xfrm>
            <a:off x="4883793" y="1100274"/>
            <a:ext cx="4250029" cy="4129548"/>
          </a:xfrm>
          <a:prstGeom prst="rect">
            <a:avLst/>
          </a:prstGeom>
        </p:spPr>
      </p:pic>
      <p:sp>
        <p:nvSpPr>
          <p:cNvPr id="10" name="TextBox 9"/>
          <p:cNvSpPr txBox="1"/>
          <p:nvPr/>
        </p:nvSpPr>
        <p:spPr>
          <a:xfrm>
            <a:off x="7959144" y="5565284"/>
            <a:ext cx="1184856" cy="230832"/>
          </a:xfrm>
          <a:prstGeom prst="rect">
            <a:avLst/>
          </a:prstGeom>
          <a:noFill/>
        </p:spPr>
        <p:txBody>
          <a:bodyPr wrap="square" rtlCol="0">
            <a:spAutoFit/>
          </a:bodyPr>
          <a:lstStyle/>
          <a:p>
            <a:r>
              <a:rPr lang="en-GB" sz="900" dirty="0">
                <a:solidFill>
                  <a:schemeClr val="bg1"/>
                </a:solidFill>
              </a:rPr>
              <a:t>Photo: lifescript</a:t>
            </a:r>
          </a:p>
        </p:txBody>
      </p:sp>
      <p:sp>
        <p:nvSpPr>
          <p:cNvPr id="11" name="TextBox 10"/>
          <p:cNvSpPr txBox="1"/>
          <p:nvPr/>
        </p:nvSpPr>
        <p:spPr>
          <a:xfrm>
            <a:off x="4775989" y="5297892"/>
            <a:ext cx="4368012" cy="1692771"/>
          </a:xfrm>
          <a:prstGeom prst="rect">
            <a:avLst/>
          </a:prstGeom>
          <a:noFill/>
        </p:spPr>
        <p:txBody>
          <a:bodyPr wrap="square" rtlCol="0">
            <a:spAutoFit/>
          </a:bodyPr>
          <a:lstStyle/>
          <a:p>
            <a:pPr algn="ctr"/>
            <a:r>
              <a:rPr lang="en-GB" sz="2200" dirty="0">
                <a:latin typeface="Comic Sans MS" charset="0"/>
                <a:ea typeface="Comic Sans MS" charset="0"/>
                <a:cs typeface="Comic Sans MS" charset="0"/>
              </a:rPr>
              <a:t>Buy fruit and vegetables loose and pack them in a reusable bag</a:t>
            </a:r>
          </a:p>
          <a:p>
            <a:pPr algn="ctr"/>
            <a:r>
              <a:rPr lang="en-GB" sz="6000" dirty="0">
                <a:solidFill>
                  <a:srgbClr val="00B050"/>
                </a:solidFill>
                <a:latin typeface="Comic Sans MS" charset="0"/>
                <a:ea typeface="Comic Sans MS" charset="0"/>
                <a:cs typeface="Comic Sans MS" charset="0"/>
              </a:rPr>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6" y="3270432"/>
            <a:ext cx="4783424" cy="3587568"/>
          </a:xfrm>
          <a:prstGeom prst="rect">
            <a:avLst/>
          </a:prstGeom>
        </p:spPr>
      </p:pic>
      <p:sp>
        <p:nvSpPr>
          <p:cNvPr id="5" name="TextBox 4"/>
          <p:cNvSpPr txBox="1"/>
          <p:nvPr/>
        </p:nvSpPr>
        <p:spPr>
          <a:xfrm>
            <a:off x="312463" y="855226"/>
            <a:ext cx="3642852" cy="2646878"/>
          </a:xfrm>
          <a:prstGeom prst="rect">
            <a:avLst/>
          </a:prstGeom>
          <a:noFill/>
        </p:spPr>
        <p:txBody>
          <a:bodyPr wrap="square" rtlCol="0">
            <a:spAutoFit/>
          </a:bodyPr>
          <a:lstStyle/>
          <a:p>
            <a:pPr algn="ctr"/>
            <a:endParaRPr lang="en-GB" sz="2200" dirty="0">
              <a:latin typeface="Comic Sans MS" charset="0"/>
              <a:ea typeface="Comic Sans MS" charset="0"/>
              <a:cs typeface="Comic Sans MS" charset="0"/>
            </a:endParaRPr>
          </a:p>
          <a:p>
            <a:pPr algn="ctr"/>
            <a:r>
              <a:rPr lang="en-GB" sz="6000" dirty="0">
                <a:latin typeface="Comic Sans MS" charset="0"/>
                <a:ea typeface="Comic Sans MS" charset="0"/>
                <a:cs typeface="Comic Sans MS" charset="0"/>
              </a:rPr>
              <a:t> </a:t>
            </a:r>
            <a:r>
              <a:rPr lang="en-GB" sz="8000" dirty="0">
                <a:solidFill>
                  <a:srgbClr val="FF0000"/>
                </a:solidFill>
                <a:latin typeface="Comic Sans MS" charset="0"/>
                <a:ea typeface="Comic Sans MS" charset="0"/>
                <a:cs typeface="Comic Sans MS" charset="0"/>
              </a:rPr>
              <a:t>x</a:t>
            </a:r>
            <a:endParaRPr lang="en-GB" sz="8000" dirty="0">
              <a:latin typeface="Comic Sans MS" charset="0"/>
              <a:ea typeface="Comic Sans MS" charset="0"/>
              <a:cs typeface="Comic Sans MS" charset="0"/>
            </a:endParaRPr>
          </a:p>
          <a:p>
            <a:pPr algn="ctr"/>
            <a:r>
              <a:rPr lang="en-GB" sz="2200" dirty="0">
                <a:latin typeface="Comic Sans MS" charset="0"/>
                <a:ea typeface="Comic Sans MS" charset="0"/>
                <a:cs typeface="Comic Sans MS" charset="0"/>
              </a:rPr>
              <a:t>Avoid buying food in plastic packaging</a:t>
            </a:r>
          </a:p>
          <a:p>
            <a:r>
              <a:rPr lang="en-GB" sz="2000" dirty="0">
                <a:latin typeface="Comic Sans MS" charset="0"/>
                <a:ea typeface="Comic Sans MS" charset="0"/>
                <a:cs typeface="Comic Sans MS" charset="0"/>
              </a:rPr>
              <a:t>                   </a:t>
            </a:r>
            <a:endParaRPr lang="en-GB" sz="9600" dirty="0">
              <a:solidFill>
                <a:srgbClr val="FF0000"/>
              </a:solidFill>
              <a:latin typeface="Comic Sans MS" charset="0"/>
              <a:ea typeface="Comic Sans MS" charset="0"/>
              <a:cs typeface="Comic Sans MS" charset="0"/>
            </a:endParaRPr>
          </a:p>
        </p:txBody>
      </p:sp>
      <p:sp>
        <p:nvSpPr>
          <p:cNvPr id="13" name="TextBox 12"/>
          <p:cNvSpPr txBox="1"/>
          <p:nvPr/>
        </p:nvSpPr>
        <p:spPr>
          <a:xfrm>
            <a:off x="176981" y="6607277"/>
            <a:ext cx="1091380" cy="215444"/>
          </a:xfrm>
          <a:prstGeom prst="rect">
            <a:avLst/>
          </a:prstGeom>
          <a:noFill/>
        </p:spPr>
        <p:txBody>
          <a:bodyPr wrap="square" rtlCol="0">
            <a:spAutoFit/>
          </a:bodyPr>
          <a:lstStyle/>
          <a:p>
            <a:r>
              <a:rPr lang="en-GB" sz="800" dirty="0">
                <a:solidFill>
                  <a:schemeClr val="bg1"/>
                </a:solidFill>
              </a:rPr>
              <a:t>Photo: Anna Gregory</a:t>
            </a:r>
          </a:p>
        </p:txBody>
      </p:sp>
    </p:spTree>
    <p:extLst>
      <p:ext uri="{BB962C8B-B14F-4D97-AF65-F5344CB8AC3E}">
        <p14:creationId xmlns:p14="http://schemas.microsoft.com/office/powerpoint/2010/main" val="16684425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583"/>
            <a:ext cx="8686800" cy="1143000"/>
          </a:xfrm>
        </p:spPr>
        <p:txBody>
          <a:bodyPr>
            <a:normAutofit fontScale="90000"/>
          </a:bodyPr>
          <a:lstStyle/>
          <a:p>
            <a:r>
              <a:rPr lang="en-GB" b="1" dirty="0">
                <a:solidFill>
                  <a:srgbClr val="00B050"/>
                </a:solidFill>
                <a:latin typeface="Comic Sans MS" charset="0"/>
                <a:ea typeface="Comic Sans MS" charset="0"/>
                <a:cs typeface="Comic Sans MS" charset="0"/>
              </a:rPr>
              <a:t>Recycle Plastic Whenever You Can</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5487"/>
          <a:stretch/>
        </p:blipFill>
        <p:spPr>
          <a:xfrm>
            <a:off x="0" y="1150373"/>
            <a:ext cx="9144000" cy="5760045"/>
          </a:xfrm>
        </p:spPr>
      </p:pic>
    </p:spTree>
    <p:extLst>
      <p:ext uri="{BB962C8B-B14F-4D97-AF65-F5344CB8AC3E}">
        <p14:creationId xmlns:p14="http://schemas.microsoft.com/office/powerpoint/2010/main" val="9517260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8865" r="16024"/>
          <a:stretch/>
        </p:blipFill>
        <p:spPr>
          <a:xfrm>
            <a:off x="3242365" y="1853868"/>
            <a:ext cx="2835966" cy="3266661"/>
          </a:xfrm>
          <a:prstGeom prst="rect">
            <a:avLst/>
          </a:prstGeom>
        </p:spPr>
      </p:pic>
      <p:sp>
        <p:nvSpPr>
          <p:cNvPr id="5" name="TextBox 4"/>
          <p:cNvSpPr txBox="1"/>
          <p:nvPr/>
        </p:nvSpPr>
        <p:spPr>
          <a:xfrm>
            <a:off x="4572000" y="4877900"/>
            <a:ext cx="1272209" cy="230832"/>
          </a:xfrm>
          <a:prstGeom prst="rect">
            <a:avLst/>
          </a:prstGeom>
          <a:noFill/>
        </p:spPr>
        <p:txBody>
          <a:bodyPr wrap="square" rtlCol="0">
            <a:spAutoFit/>
          </a:bodyPr>
          <a:lstStyle/>
          <a:p>
            <a:r>
              <a:rPr lang="en-GB" sz="900" dirty="0"/>
              <a:t>Photo: Ludovic Tristan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6730" y="1375685"/>
            <a:ext cx="3167270" cy="4223026"/>
          </a:xfrm>
          <a:prstGeom prst="rect">
            <a:avLst/>
          </a:prstGeom>
        </p:spPr>
      </p:pic>
      <p:sp>
        <p:nvSpPr>
          <p:cNvPr id="7" name="TextBox 6"/>
          <p:cNvSpPr txBox="1"/>
          <p:nvPr/>
        </p:nvSpPr>
        <p:spPr>
          <a:xfrm>
            <a:off x="7898295" y="5342524"/>
            <a:ext cx="1378226" cy="230832"/>
          </a:xfrm>
          <a:prstGeom prst="rect">
            <a:avLst/>
          </a:prstGeom>
          <a:noFill/>
        </p:spPr>
        <p:txBody>
          <a:bodyPr wrap="square" rtlCol="0">
            <a:spAutoFit/>
          </a:bodyPr>
          <a:lstStyle/>
          <a:p>
            <a:r>
              <a:rPr lang="en-GB" sz="900" dirty="0"/>
              <a:t>Photo: Health Gauge</a:t>
            </a:r>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5795"/>
          <a:stretch/>
        </p:blipFill>
        <p:spPr>
          <a:xfrm>
            <a:off x="0" y="1399451"/>
            <a:ext cx="3343965" cy="4200203"/>
          </a:xfrm>
          <a:prstGeom prst="rect">
            <a:avLst/>
          </a:prstGeom>
        </p:spPr>
      </p:pic>
      <p:sp>
        <p:nvSpPr>
          <p:cNvPr id="9" name="TextBox 8"/>
          <p:cNvSpPr txBox="1"/>
          <p:nvPr/>
        </p:nvSpPr>
        <p:spPr>
          <a:xfrm>
            <a:off x="2354468" y="5227108"/>
            <a:ext cx="1537253" cy="230832"/>
          </a:xfrm>
          <a:prstGeom prst="rect">
            <a:avLst/>
          </a:prstGeom>
          <a:noFill/>
        </p:spPr>
        <p:txBody>
          <a:bodyPr wrap="square" rtlCol="0">
            <a:spAutoFit/>
          </a:bodyPr>
          <a:lstStyle/>
          <a:p>
            <a:r>
              <a:rPr lang="en-GB" sz="900" dirty="0">
                <a:solidFill>
                  <a:schemeClr val="bg1"/>
                </a:solidFill>
              </a:rPr>
              <a:t>EasyEcoBlog</a:t>
            </a:r>
          </a:p>
        </p:txBody>
      </p:sp>
      <p:sp>
        <p:nvSpPr>
          <p:cNvPr id="11" name="TextBox 10"/>
          <p:cNvSpPr txBox="1"/>
          <p:nvPr/>
        </p:nvSpPr>
        <p:spPr>
          <a:xfrm>
            <a:off x="0" y="58945"/>
            <a:ext cx="9144000" cy="1077218"/>
          </a:xfrm>
          <a:prstGeom prst="rect">
            <a:avLst/>
          </a:prstGeom>
          <a:noFill/>
        </p:spPr>
        <p:txBody>
          <a:bodyPr wrap="square" rtlCol="0">
            <a:spAutoFit/>
          </a:bodyPr>
          <a:lstStyle/>
          <a:p>
            <a:pPr algn="ctr"/>
            <a:r>
              <a:rPr lang="en-GB" sz="3200" dirty="0">
                <a:latin typeface="Comic Sans MS" charset="0"/>
                <a:ea typeface="Comic Sans MS" charset="0"/>
                <a:cs typeface="Comic Sans MS" charset="0"/>
              </a:rPr>
              <a:t>Most local authorities now offer collection facilities for plastic bottles </a:t>
            </a:r>
          </a:p>
        </p:txBody>
      </p:sp>
      <p:sp>
        <p:nvSpPr>
          <p:cNvPr id="2" name="TextBox 1"/>
          <p:cNvSpPr txBox="1"/>
          <p:nvPr/>
        </p:nvSpPr>
        <p:spPr>
          <a:xfrm>
            <a:off x="299802" y="5705290"/>
            <a:ext cx="8514413" cy="1077218"/>
          </a:xfrm>
          <a:prstGeom prst="rect">
            <a:avLst/>
          </a:prstGeom>
          <a:noFill/>
        </p:spPr>
        <p:txBody>
          <a:bodyPr wrap="square" rtlCol="0">
            <a:spAutoFit/>
          </a:bodyPr>
          <a:lstStyle/>
          <a:p>
            <a:pPr algn="ctr"/>
            <a:r>
              <a:rPr lang="en-GB" sz="3200" dirty="0">
                <a:latin typeface="Comic Sans MS" charset="0"/>
                <a:ea typeface="Comic Sans MS" charset="0"/>
                <a:cs typeface="Comic Sans MS" charset="0"/>
              </a:rPr>
              <a:t>It takes only five 2 litre plastic bottles to make one Extra Large T-shirt!</a:t>
            </a:r>
          </a:p>
        </p:txBody>
      </p:sp>
    </p:spTree>
    <p:extLst>
      <p:ext uri="{BB962C8B-B14F-4D97-AF65-F5344CB8AC3E}">
        <p14:creationId xmlns:p14="http://schemas.microsoft.com/office/powerpoint/2010/main" val="1781155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051"/>
            <a:ext cx="8229600" cy="1143000"/>
          </a:xfrm>
        </p:spPr>
        <p:txBody>
          <a:bodyPr>
            <a:noAutofit/>
          </a:bodyPr>
          <a:lstStyle/>
          <a:p>
            <a:r>
              <a:rPr lang="en-GB" sz="3600" dirty="0">
                <a:latin typeface="Comic Sans MS" charset="0"/>
                <a:ea typeface="Comic Sans MS" charset="0"/>
                <a:cs typeface="Comic Sans MS" charset="0"/>
              </a:rPr>
              <a:t>Bakelite was an early plastic used to make items such as telephones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343" b="9563"/>
          <a:stretch/>
        </p:blipFill>
        <p:spPr>
          <a:xfrm>
            <a:off x="0" y="1330036"/>
            <a:ext cx="9144000" cy="5527964"/>
          </a:xfrm>
        </p:spPr>
      </p:pic>
      <p:sp>
        <p:nvSpPr>
          <p:cNvPr id="5" name="TextBox 4"/>
          <p:cNvSpPr txBox="1"/>
          <p:nvPr/>
        </p:nvSpPr>
        <p:spPr>
          <a:xfrm>
            <a:off x="263236" y="6470073"/>
            <a:ext cx="1759528" cy="215444"/>
          </a:xfrm>
          <a:prstGeom prst="rect">
            <a:avLst/>
          </a:prstGeom>
          <a:noFill/>
        </p:spPr>
        <p:txBody>
          <a:bodyPr wrap="square" rtlCol="0">
            <a:spAutoFit/>
          </a:bodyPr>
          <a:lstStyle/>
          <a:p>
            <a:r>
              <a:rPr lang="en-GB" sz="800" dirty="0">
                <a:solidFill>
                  <a:schemeClr val="bg1"/>
                </a:solidFill>
              </a:rPr>
              <a:t>Photo: Niels van Reijmersdal</a:t>
            </a:r>
          </a:p>
        </p:txBody>
      </p:sp>
    </p:spTree>
    <p:extLst>
      <p:ext uri="{BB962C8B-B14F-4D97-AF65-F5344CB8AC3E}">
        <p14:creationId xmlns:p14="http://schemas.microsoft.com/office/powerpoint/2010/main" val="1383182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213" y="154478"/>
            <a:ext cx="8450826" cy="1143000"/>
          </a:xfrm>
        </p:spPr>
        <p:txBody>
          <a:bodyPr>
            <a:noAutofit/>
          </a:bodyPr>
          <a:lstStyle/>
          <a:p>
            <a:r>
              <a:rPr lang="en-GB" sz="4000" b="1" dirty="0">
                <a:solidFill>
                  <a:srgbClr val="00B050"/>
                </a:solidFill>
                <a:latin typeface="Comic Sans MS" charset="0"/>
                <a:ea typeface="Comic Sans MS" charset="0"/>
                <a:cs typeface="Comic Sans MS" charset="0"/>
              </a:rPr>
              <a:t>Dispose of plastic responsibly when you are away from home</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9726"/>
          <a:stretch/>
        </p:blipFill>
        <p:spPr>
          <a:xfrm>
            <a:off x="0" y="1417638"/>
            <a:ext cx="9144000" cy="5481638"/>
          </a:xfrm>
        </p:spPr>
      </p:pic>
      <p:sp>
        <p:nvSpPr>
          <p:cNvPr id="5" name="TextBox 4"/>
          <p:cNvSpPr txBox="1"/>
          <p:nvPr/>
        </p:nvSpPr>
        <p:spPr>
          <a:xfrm>
            <a:off x="7846142" y="6548284"/>
            <a:ext cx="1297858" cy="230832"/>
          </a:xfrm>
          <a:prstGeom prst="rect">
            <a:avLst/>
          </a:prstGeom>
          <a:noFill/>
        </p:spPr>
        <p:txBody>
          <a:bodyPr wrap="square" rtlCol="0">
            <a:spAutoFit/>
          </a:bodyPr>
          <a:lstStyle/>
          <a:p>
            <a:r>
              <a:rPr lang="en-GB" sz="900" dirty="0">
                <a:solidFill>
                  <a:schemeClr val="bg1"/>
                </a:solidFill>
              </a:rPr>
              <a:t>Photo: Michiel Jelijs</a:t>
            </a:r>
          </a:p>
        </p:txBody>
      </p:sp>
    </p:spTree>
    <p:extLst>
      <p:ext uri="{BB962C8B-B14F-4D97-AF65-F5344CB8AC3E}">
        <p14:creationId xmlns:p14="http://schemas.microsoft.com/office/powerpoint/2010/main" val="4856866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36175"/>
          </a:xfrm>
        </p:spPr>
        <p:txBody>
          <a:bodyPr>
            <a:noAutofit/>
          </a:bodyPr>
          <a:lstStyle/>
          <a:p>
            <a:r>
              <a:rPr lang="en-GB" sz="4000" dirty="0">
                <a:latin typeface="Comic Sans MS" charset="0"/>
                <a:ea typeface="Comic Sans MS" charset="0"/>
                <a:cs typeface="Comic Sans MS" charset="0"/>
              </a:rPr>
              <a:t>Together we can make a difference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3330" y="1061884"/>
            <a:ext cx="5805136" cy="5633884"/>
          </a:xfrm>
          <a:prstGeom prst="rect">
            <a:avLst/>
          </a:prstGeom>
        </p:spPr>
      </p:pic>
    </p:spTree>
    <p:extLst>
      <p:ext uri="{BB962C8B-B14F-4D97-AF65-F5344CB8AC3E}">
        <p14:creationId xmlns:p14="http://schemas.microsoft.com/office/powerpoint/2010/main" val="14682134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0154" y="4425462"/>
            <a:ext cx="7453923" cy="1938992"/>
          </a:xfrm>
          <a:prstGeom prst="rect">
            <a:avLst/>
          </a:prstGeom>
          <a:noFill/>
        </p:spPr>
        <p:txBody>
          <a:bodyPr wrap="square" rtlCol="0">
            <a:spAutoFit/>
          </a:bodyPr>
          <a:lstStyle/>
          <a:p>
            <a:pPr algn="ctr"/>
            <a:r>
              <a:rPr lang="en-US" sz="2800" b="1" dirty="0"/>
              <a:t>To find out more, please visit</a:t>
            </a:r>
          </a:p>
          <a:p>
            <a:pPr algn="ctr"/>
            <a:r>
              <a:rPr lang="en-US" sz="2800" b="1" dirty="0">
                <a:hlinkClick r:id="rId2"/>
              </a:rPr>
              <a:t>https://</a:t>
            </a:r>
            <a:r>
              <a:rPr lang="en-US" sz="2800" b="1" dirty="0" err="1">
                <a:hlinkClick r:id="rId2"/>
              </a:rPr>
              <a:t>www.betterplaneteducation.org.uk</a:t>
            </a:r>
            <a:endParaRPr lang="en-US" sz="2800" b="1" dirty="0"/>
          </a:p>
          <a:p>
            <a:pPr algn="ctr"/>
            <a:endParaRPr lang="en-US" sz="1600" b="1" dirty="0"/>
          </a:p>
          <a:p>
            <a:pPr algn="ctr"/>
            <a:endParaRPr lang="en-US" sz="1600" b="1" dirty="0"/>
          </a:p>
          <a:p>
            <a:pPr algn="ctr"/>
            <a:r>
              <a:rPr lang="en-US" sz="1600" b="1" dirty="0"/>
              <a:t>Registered charity number 1153740</a:t>
            </a:r>
          </a:p>
          <a:p>
            <a:pPr algn="ctr"/>
            <a:r>
              <a:rPr lang="en-US" sz="1600" b="1" dirty="0">
                <a:solidFill>
                  <a:schemeClr val="accent3">
                    <a:lumMod val="50000"/>
                  </a:schemeClr>
                </a:solidFill>
              </a:rPr>
              <a:t>Creating a better future by inspiring young people to look after our world</a:t>
            </a:r>
          </a:p>
        </p:txBody>
      </p:sp>
      <p:pic>
        <p:nvPicPr>
          <p:cNvPr id="3" name="Picture 2" descr="A green text on a black background&#10;&#10;Description automatically generated">
            <a:extLst>
              <a:ext uri="{FF2B5EF4-FFF2-40B4-BE49-F238E27FC236}">
                <a16:creationId xmlns:a16="http://schemas.microsoft.com/office/drawing/2014/main" id="{C5B11DBD-AC36-8E09-7458-0975C748563D}"/>
              </a:ext>
            </a:extLst>
          </p:cNvPr>
          <p:cNvPicPr>
            <a:picLocks noChangeAspect="1"/>
          </p:cNvPicPr>
          <p:nvPr/>
        </p:nvPicPr>
        <p:blipFill>
          <a:blip r:embed="rId3"/>
          <a:stretch>
            <a:fillRect/>
          </a:stretch>
        </p:blipFill>
        <p:spPr>
          <a:xfrm>
            <a:off x="680915" y="1577340"/>
            <a:ext cx="7772400" cy="1851660"/>
          </a:xfrm>
          <a:prstGeom prst="rect">
            <a:avLst/>
          </a:prstGeom>
        </p:spPr>
      </p:pic>
    </p:spTree>
    <p:extLst>
      <p:ext uri="{BB962C8B-B14F-4D97-AF65-F5344CB8AC3E}">
        <p14:creationId xmlns:p14="http://schemas.microsoft.com/office/powerpoint/2010/main" val="5266092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omic Sans MS" charset="0"/>
                <a:ea typeface="Comic Sans MS" charset="0"/>
                <a:cs typeface="Comic Sans MS" charset="0"/>
              </a:rPr>
              <a:t>Credits</a:t>
            </a:r>
          </a:p>
        </p:txBody>
      </p:sp>
      <p:sp>
        <p:nvSpPr>
          <p:cNvPr id="3" name="Content Placeholder 2"/>
          <p:cNvSpPr>
            <a:spLocks noGrp="1"/>
          </p:cNvSpPr>
          <p:nvPr>
            <p:ph idx="1"/>
          </p:nvPr>
        </p:nvSpPr>
        <p:spPr>
          <a:xfrm>
            <a:off x="457200" y="1417638"/>
            <a:ext cx="8229600" cy="4525963"/>
          </a:xfrm>
        </p:spPr>
        <p:txBody>
          <a:bodyPr>
            <a:normAutofit lnSpcReduction="10000"/>
          </a:bodyPr>
          <a:lstStyle/>
          <a:p>
            <a:pPr marL="0" indent="0">
              <a:buNone/>
            </a:pPr>
            <a:r>
              <a:rPr lang="en-US" dirty="0">
                <a:latin typeface="Comic Sans MS" charset="0"/>
                <a:ea typeface="Comic Sans MS" charset="0"/>
                <a:cs typeface="Comic Sans MS" charset="0"/>
              </a:rPr>
              <a:t>Better Planet Education would like to thank all the amazing photographers on Flickr who allow the use of their photos for non-commercial purposes.</a:t>
            </a:r>
          </a:p>
          <a:p>
            <a:pPr marL="0" indent="0">
              <a:buNone/>
            </a:pPr>
            <a:endParaRPr lang="en-US" dirty="0">
              <a:latin typeface="Comic Sans MS" charset="0"/>
              <a:ea typeface="Comic Sans MS" charset="0"/>
              <a:cs typeface="Comic Sans MS" charset="0"/>
            </a:endParaRPr>
          </a:p>
          <a:p>
            <a:pPr marL="0" indent="0">
              <a:buNone/>
            </a:pPr>
            <a:r>
              <a:rPr lang="en-US" dirty="0">
                <a:latin typeface="Comic Sans MS" charset="0"/>
                <a:ea typeface="Comic Sans MS" charset="0"/>
                <a:cs typeface="Comic Sans MS" charset="0"/>
              </a:rPr>
              <a:t>Your photos are helping young people to learn more about environmental issues.  We couldn’t have created this presentation without you!</a:t>
            </a:r>
          </a:p>
        </p:txBody>
      </p:sp>
      <p:pic>
        <p:nvPicPr>
          <p:cNvPr id="6" name="Picture 5" descr="A green text on a black background&#10;&#10;Description automatically generated">
            <a:extLst>
              <a:ext uri="{FF2B5EF4-FFF2-40B4-BE49-F238E27FC236}">
                <a16:creationId xmlns:a16="http://schemas.microsoft.com/office/drawing/2014/main" id="{5041C550-334E-AB06-EE7B-A363DBFD0D4E}"/>
              </a:ext>
            </a:extLst>
          </p:cNvPr>
          <p:cNvPicPr>
            <a:picLocks noChangeAspect="1"/>
          </p:cNvPicPr>
          <p:nvPr/>
        </p:nvPicPr>
        <p:blipFill>
          <a:blip r:embed="rId2"/>
          <a:stretch>
            <a:fillRect/>
          </a:stretch>
        </p:blipFill>
        <p:spPr>
          <a:xfrm>
            <a:off x="5048260" y="5666273"/>
            <a:ext cx="3849509" cy="917089"/>
          </a:xfrm>
          <a:prstGeom prst="rect">
            <a:avLst/>
          </a:prstGeom>
        </p:spPr>
      </p:pic>
    </p:spTree>
    <p:extLst>
      <p:ext uri="{BB962C8B-B14F-4D97-AF65-F5344CB8AC3E}">
        <p14:creationId xmlns:p14="http://schemas.microsoft.com/office/powerpoint/2010/main" val="281928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690" y="163802"/>
            <a:ext cx="8894619" cy="1143000"/>
          </a:xfrm>
        </p:spPr>
        <p:txBody>
          <a:bodyPr>
            <a:noAutofit/>
          </a:bodyPr>
          <a:lstStyle/>
          <a:p>
            <a:r>
              <a:rPr lang="en-GB" sz="3200" dirty="0">
                <a:latin typeface="Comic Sans MS" charset="0"/>
                <a:ea typeface="Comic Sans MS" charset="0"/>
                <a:cs typeface="Comic Sans MS" charset="0"/>
              </a:rPr>
              <a:t>Plastic is a brilliantly useful material – strong, light, easily moulded and cheap to make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63676"/>
            <a:ext cx="9144000" cy="5143500"/>
          </a:xfrm>
          <a:prstGeom prst="rect">
            <a:avLst/>
          </a:prstGeom>
        </p:spPr>
      </p:pic>
      <p:sp>
        <p:nvSpPr>
          <p:cNvPr id="5" name="TextBox 4"/>
          <p:cNvSpPr txBox="1"/>
          <p:nvPr/>
        </p:nvSpPr>
        <p:spPr>
          <a:xfrm>
            <a:off x="207818" y="6262255"/>
            <a:ext cx="1427018" cy="230832"/>
          </a:xfrm>
          <a:prstGeom prst="rect">
            <a:avLst/>
          </a:prstGeom>
          <a:noFill/>
        </p:spPr>
        <p:txBody>
          <a:bodyPr wrap="square" rtlCol="0">
            <a:spAutoFit/>
          </a:bodyPr>
          <a:lstStyle/>
          <a:p>
            <a:r>
              <a:rPr lang="en-GB" sz="900" dirty="0">
                <a:solidFill>
                  <a:schemeClr val="bg1"/>
                </a:solidFill>
              </a:rPr>
              <a:t>Photo: oatsy40</a:t>
            </a:r>
          </a:p>
        </p:txBody>
      </p:sp>
    </p:spTree>
    <p:extLst>
      <p:ext uri="{BB962C8B-B14F-4D97-AF65-F5344CB8AC3E}">
        <p14:creationId xmlns:p14="http://schemas.microsoft.com/office/powerpoint/2010/main" val="1786248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1014" b="7826"/>
          <a:stretch/>
        </p:blipFill>
        <p:spPr>
          <a:xfrm>
            <a:off x="0" y="1292087"/>
            <a:ext cx="9144000" cy="5565913"/>
          </a:xfrm>
          <a:prstGeom prst="rect">
            <a:avLst/>
          </a:prstGeom>
        </p:spPr>
      </p:pic>
      <p:sp>
        <p:nvSpPr>
          <p:cNvPr id="5" name="TextBox 4"/>
          <p:cNvSpPr txBox="1"/>
          <p:nvPr/>
        </p:nvSpPr>
        <p:spPr>
          <a:xfrm>
            <a:off x="7580244" y="6400800"/>
            <a:ext cx="1563756" cy="230832"/>
          </a:xfrm>
          <a:prstGeom prst="rect">
            <a:avLst/>
          </a:prstGeom>
          <a:noFill/>
        </p:spPr>
        <p:txBody>
          <a:bodyPr wrap="square" rtlCol="0">
            <a:spAutoFit/>
          </a:bodyPr>
          <a:lstStyle/>
          <a:p>
            <a:r>
              <a:rPr lang="en-GB" sz="900" dirty="0">
                <a:solidFill>
                  <a:schemeClr val="bg1"/>
                </a:solidFill>
              </a:rPr>
              <a:t>Photo: Janet McKnight</a:t>
            </a:r>
          </a:p>
        </p:txBody>
      </p:sp>
      <p:sp>
        <p:nvSpPr>
          <p:cNvPr id="6" name="TextBox 5"/>
          <p:cNvSpPr txBox="1"/>
          <p:nvPr/>
        </p:nvSpPr>
        <p:spPr>
          <a:xfrm>
            <a:off x="415635" y="50193"/>
            <a:ext cx="8298873" cy="1200329"/>
          </a:xfrm>
          <a:prstGeom prst="rect">
            <a:avLst/>
          </a:prstGeom>
          <a:noFill/>
        </p:spPr>
        <p:txBody>
          <a:bodyPr wrap="square" rtlCol="0">
            <a:spAutoFit/>
          </a:bodyPr>
          <a:lstStyle/>
          <a:p>
            <a:pPr algn="ctr"/>
            <a:r>
              <a:rPr lang="en-GB" sz="3600" dirty="0">
                <a:latin typeface="Comic Sans MS" charset="0"/>
                <a:ea typeface="Comic Sans MS" charset="0"/>
                <a:cs typeface="Comic Sans MS" charset="0"/>
              </a:rPr>
              <a:t>In developed countries about a third of plastic is used in packaging</a:t>
            </a:r>
          </a:p>
        </p:txBody>
      </p:sp>
    </p:spTree>
    <p:extLst>
      <p:ext uri="{BB962C8B-B14F-4D97-AF65-F5344CB8AC3E}">
        <p14:creationId xmlns:p14="http://schemas.microsoft.com/office/powerpoint/2010/main" val="1600884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213" y="127156"/>
            <a:ext cx="8347587" cy="1143000"/>
          </a:xfrm>
        </p:spPr>
        <p:txBody>
          <a:bodyPr>
            <a:noAutofit/>
          </a:bodyPr>
          <a:lstStyle/>
          <a:p>
            <a:r>
              <a:rPr lang="en-GB" sz="3600" dirty="0">
                <a:latin typeface="Comic Sans MS" charset="0"/>
                <a:ea typeface="Comic Sans MS" charset="0"/>
                <a:cs typeface="Comic Sans MS" charset="0"/>
              </a:rPr>
              <a:t>Every minute around a million plastic bottles are made in the world</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9902"/>
          <a:stretch/>
        </p:blipFill>
        <p:spPr>
          <a:xfrm>
            <a:off x="0" y="1417638"/>
            <a:ext cx="9144000" cy="5495032"/>
          </a:xfrm>
        </p:spPr>
      </p:pic>
      <p:sp>
        <p:nvSpPr>
          <p:cNvPr id="5" name="TextBox 4"/>
          <p:cNvSpPr txBox="1"/>
          <p:nvPr/>
        </p:nvSpPr>
        <p:spPr>
          <a:xfrm>
            <a:off x="7595419" y="6415548"/>
            <a:ext cx="1342104" cy="230832"/>
          </a:xfrm>
          <a:prstGeom prst="rect">
            <a:avLst/>
          </a:prstGeom>
          <a:noFill/>
        </p:spPr>
        <p:txBody>
          <a:bodyPr wrap="square" rtlCol="0">
            <a:spAutoFit/>
          </a:bodyPr>
          <a:lstStyle/>
          <a:p>
            <a:r>
              <a:rPr lang="en-GB" sz="900" dirty="0">
                <a:solidFill>
                  <a:schemeClr val="bg1"/>
                </a:solidFill>
              </a:rPr>
              <a:t>Photo: Matt Montagne</a:t>
            </a:r>
          </a:p>
        </p:txBody>
      </p:sp>
    </p:spTree>
    <p:extLst>
      <p:ext uri="{BB962C8B-B14F-4D97-AF65-F5344CB8AC3E}">
        <p14:creationId xmlns:p14="http://schemas.microsoft.com/office/powerpoint/2010/main" val="1181519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485" y="162234"/>
            <a:ext cx="8819534" cy="1569660"/>
          </a:xfrm>
          <a:prstGeom prst="rect">
            <a:avLst/>
          </a:prstGeom>
          <a:noFill/>
        </p:spPr>
        <p:txBody>
          <a:bodyPr wrap="square" rtlCol="0">
            <a:spAutoFit/>
          </a:bodyPr>
          <a:lstStyle/>
          <a:p>
            <a:pPr algn="ctr"/>
            <a:r>
              <a:rPr lang="en-GB" sz="3200" dirty="0">
                <a:latin typeface="Comic Sans MS" charset="0"/>
                <a:ea typeface="Comic Sans MS" charset="0"/>
                <a:cs typeface="Comic Sans MS" charset="0"/>
              </a:rPr>
              <a:t>Since the 1950s, 8.3 billion tonnes of plastic has been made – that’s more than 1 billion fully grown African elephants!</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17684"/>
          <a:stretch/>
        </p:blipFill>
        <p:spPr>
          <a:xfrm>
            <a:off x="6122" y="1894125"/>
            <a:ext cx="9102260" cy="4963875"/>
          </a:xfrm>
          <a:prstGeom prst="rect">
            <a:avLst/>
          </a:prstGeom>
        </p:spPr>
      </p:pic>
    </p:spTree>
    <p:extLst>
      <p:ext uri="{BB962C8B-B14F-4D97-AF65-F5344CB8AC3E}">
        <p14:creationId xmlns:p14="http://schemas.microsoft.com/office/powerpoint/2010/main" val="1957607737"/>
      </p:ext>
    </p:extLst>
  </p:cSld>
  <p:clrMapOvr>
    <a:masterClrMapping/>
  </p:clrMapOvr>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3676</TotalTime>
  <Words>1158</Words>
  <Application>Microsoft Macintosh PowerPoint</Application>
  <PresentationFormat>On-screen Show (4:3)</PresentationFormat>
  <Paragraphs>126</Paragraphs>
  <Slides>53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Arial</vt:lpstr>
      <vt:lpstr>Calibri</vt:lpstr>
      <vt:lpstr>Comic Sans MS</vt:lpstr>
      <vt:lpstr>Office Theme</vt:lpstr>
      <vt:lpstr>Note to teachers</vt:lpstr>
      <vt:lpstr>PowerPoint Presentation</vt:lpstr>
      <vt:lpstr>1. WHY DO WE USE SO MUCH PLASTIC?</vt:lpstr>
      <vt:lpstr>Plastic is all around us from the moment we are born</vt:lpstr>
      <vt:lpstr>Bakelite was an early plastic used to make items such as telephones</vt:lpstr>
      <vt:lpstr>Plastic is a brilliantly useful material – strong, light, easily moulded and cheap to make</vt:lpstr>
      <vt:lpstr>PowerPoint Presentation</vt:lpstr>
      <vt:lpstr>Every minute around a million plastic bottles are made in the world</vt:lpstr>
      <vt:lpstr>PowerPoint Presentation</vt:lpstr>
      <vt:lpstr>Plastic thrown in the bin will end up in landfill</vt:lpstr>
      <vt:lpstr>Around 2 million tonnes of plastic enters  our oceans every year</vt:lpstr>
      <vt:lpstr>Plastic that is dropped can be carried by wind and rain into rivers that then flow into the sea</vt:lpstr>
      <vt:lpstr>Products containing plastic such as ear buds and face wipes are flushed down the loo and end up in the sea</vt:lpstr>
      <vt:lpstr>Plastic fibres in clothing such as fleece are washed out in the washing machine, carried into the sewerage system and onto the sea</vt:lpstr>
      <vt:lpstr>2. THE PROBLEMS WITH PLASTICS</vt:lpstr>
      <vt:lpstr>Plastic does not rot away so all the plastic ever made is still in existence on our planet’s surface</vt:lpstr>
      <vt:lpstr>PowerPoint Presentation</vt:lpstr>
      <vt:lpstr>Plastic is much more difficult to recycle than materials like glass, aluminium or paper</vt:lpstr>
      <vt:lpstr>But plastic can be down-cycled It’s broken down into flakes before being melted and moulded into a new shape</vt:lpstr>
      <vt:lpstr>Plastic drink bottles can be made into other items such as fleece jackets and plastic chairs</vt:lpstr>
      <vt:lpstr>Plastic is used to make many single use items </vt:lpstr>
      <vt:lpstr>Around 2 million tonnes of plastic are deposited in the world’s oceans every year</vt:lpstr>
      <vt:lpstr>Plastic often washes up on beaches like this one in Mumbai, India</vt:lpstr>
      <vt:lpstr>By 2050 it is thought the plastic floating in our oceans will weigh more than the fish</vt:lpstr>
      <vt:lpstr>Up to 1,900 microfibres can be released from a single garment when it’s washed – these can become lodged in the intestines of fish</vt:lpstr>
      <vt:lpstr>In the UK microscopic plastic fibres were found in 72% of tap water samples</vt:lpstr>
      <vt:lpstr>A study found that 90% of the world’s most popular bottled water brands contained tiny pieces of plastic</vt:lpstr>
      <vt:lpstr>The Pacific Garbage Patches are masses of floating plastic waste</vt:lpstr>
      <vt:lpstr>Plastic debris floating in the sea can kill animals</vt:lpstr>
      <vt:lpstr>Around 100,000 marine mammals and turtles and 1 million seabirds are killed by marine plastic pollution every year</vt:lpstr>
      <vt:lpstr>Young albatrosses are fed plastic waste by their parents which can kill them </vt:lpstr>
      <vt:lpstr>Fish eat fragments of plastic which we in turn may be eating</vt:lpstr>
      <vt:lpstr>3. WHAT IS BEING DONE TO TACKLE THE PLASTIC PROBLEM?</vt:lpstr>
      <vt:lpstr>A number of plastic alternatives are being developed such as corn-based plastic</vt:lpstr>
      <vt:lpstr>The first Lego pieces made from a plant-based plastic sourced from sugar cane will be on sale soon </vt:lpstr>
      <vt:lpstr>In 2018 forty companies signed up to a pact to cut plastic pollution over the next 7 years </vt:lpstr>
      <vt:lpstr>The 5p charge for carrier bags has reduced their use by 80%</vt:lpstr>
      <vt:lpstr>Coffee cups are difficult to recycle as they have a mixture of paper and plastic in their inner lining  But companies are now starting to recycle them</vt:lpstr>
      <vt:lpstr>Use of compostable cups is growing   But they must be properly disposed of in food waste bins</vt:lpstr>
      <vt:lpstr>PowerPoint Presentation</vt:lpstr>
      <vt:lpstr>In the UK we use about 13 billion plastic bottles each year but only just over half of these are recycled</vt:lpstr>
      <vt:lpstr>The average person in the UK uses 150 bottles of water per year (EAC, 2017)</vt:lpstr>
      <vt:lpstr>Many countries have a deposit return scheme for plastic bottles and soon England will too</vt:lpstr>
      <vt:lpstr>4. WHAT CAN WE DO TO HELP?</vt:lpstr>
      <vt:lpstr>Plastics are so useful that we can’t just stop using them completely but we can reduce the amount we throw away and make sure what we have to throw away is recycled properly</vt:lpstr>
      <vt:lpstr>Avoid Single Use Plastics</vt:lpstr>
      <vt:lpstr>PowerPoint Presentation</vt:lpstr>
      <vt:lpstr>Recycle Plastic Whenever You Can</vt:lpstr>
      <vt:lpstr>PowerPoint Presentation</vt:lpstr>
      <vt:lpstr>Dispose of plastic responsibly when you are away from home</vt:lpstr>
      <vt:lpstr>Together we can make a difference </vt:lpstr>
      <vt:lpstr>PowerPoint Presentation</vt:lpstr>
      <vt:lpstr>Credits</vt:lpstr>
    </vt:vector>
  </TitlesOfParts>
  <Company>YPTE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Littlewood</dc:creator>
  <cp:lastModifiedBy>Peter Littlewood</cp:lastModifiedBy>
  <cp:revision>163</cp:revision>
  <dcterms:created xsi:type="dcterms:W3CDTF">2015-06-24T11:40:37Z</dcterms:created>
  <dcterms:modified xsi:type="dcterms:W3CDTF">2025-05-06T09:27:25Z</dcterms:modified>
</cp:coreProperties>
</file>