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8" r:id="rId2"/>
    <p:sldId id="270" r:id="rId3"/>
    <p:sldId id="272" r:id="rId4"/>
    <p:sldId id="273" r:id="rId5"/>
    <p:sldId id="257"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9" d="100"/>
          <a:sy n="69" d="100"/>
        </p:scale>
        <p:origin x="-1400"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5968FB-F4F4-544D-BC08-17FD7285442E}" type="datetimeFigureOut">
              <a:rPr lang="en-US" smtClean="0"/>
              <a:t>07/08/18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AA1264-496D-9243-9CC5-9B17D9F89003}" type="slidenum">
              <a:rPr lang="en-US" smtClean="0"/>
              <a:t>‹#›</a:t>
            </a:fld>
            <a:endParaRPr lang="en-US"/>
          </a:p>
        </p:txBody>
      </p:sp>
    </p:spTree>
    <p:extLst>
      <p:ext uri="{BB962C8B-B14F-4D97-AF65-F5344CB8AC3E}">
        <p14:creationId xmlns:p14="http://schemas.microsoft.com/office/powerpoint/2010/main" val="35035978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The flags of Arctic</a:t>
            </a:r>
            <a:r>
              <a:rPr lang="en-GB" baseline="0" dirty="0"/>
              <a:t> Council members observer states and permanent members. © Arctic Council.</a:t>
            </a:r>
            <a:endParaRPr lang="en-GB" dirty="0"/>
          </a:p>
        </p:txBody>
      </p:sp>
      <p:sp>
        <p:nvSpPr>
          <p:cNvPr id="4" name="Slide Number Placeholder 3"/>
          <p:cNvSpPr>
            <a:spLocks noGrp="1"/>
          </p:cNvSpPr>
          <p:nvPr>
            <p:ph type="sldNum" sz="quarter" idx="10"/>
          </p:nvPr>
        </p:nvSpPr>
        <p:spPr/>
        <p:txBody>
          <a:bodyPr/>
          <a:lstStyle/>
          <a:p>
            <a:fld id="{E57F839B-30E9-4DFF-9482-745B400DDE17}" type="slidenum">
              <a:rPr lang="en-GB" smtClean="0"/>
              <a:t>1</a:t>
            </a:fld>
            <a:endParaRPr lang="en-GB" dirty="0"/>
          </a:p>
        </p:txBody>
      </p:sp>
    </p:spTree>
    <p:extLst>
      <p:ext uri="{BB962C8B-B14F-4D97-AF65-F5344CB8AC3E}">
        <p14:creationId xmlns:p14="http://schemas.microsoft.com/office/powerpoint/2010/main" val="1455361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73F6DE81-FA1A-7D47-AA6C-2627CA2C6D35}" type="datetimeFigureOut">
              <a:rPr lang="en-US" smtClean="0"/>
              <a:t>07/08/18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D33E1D-F672-4E40-9864-334CEF078910}" type="slidenum">
              <a:rPr lang="en-US" smtClean="0"/>
              <a:t>‹#›</a:t>
            </a:fld>
            <a:endParaRPr lang="en-US"/>
          </a:p>
        </p:txBody>
      </p:sp>
    </p:spTree>
    <p:extLst>
      <p:ext uri="{BB962C8B-B14F-4D97-AF65-F5344CB8AC3E}">
        <p14:creationId xmlns:p14="http://schemas.microsoft.com/office/powerpoint/2010/main" val="1408056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3F6DE81-FA1A-7D47-AA6C-2627CA2C6D35}" type="datetimeFigureOut">
              <a:rPr lang="en-US" smtClean="0"/>
              <a:t>07/08/18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D33E1D-F672-4E40-9864-334CEF078910}" type="slidenum">
              <a:rPr lang="en-US" smtClean="0"/>
              <a:t>‹#›</a:t>
            </a:fld>
            <a:endParaRPr lang="en-US"/>
          </a:p>
        </p:txBody>
      </p:sp>
    </p:spTree>
    <p:extLst>
      <p:ext uri="{BB962C8B-B14F-4D97-AF65-F5344CB8AC3E}">
        <p14:creationId xmlns:p14="http://schemas.microsoft.com/office/powerpoint/2010/main" val="198238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3F6DE81-FA1A-7D47-AA6C-2627CA2C6D35}" type="datetimeFigureOut">
              <a:rPr lang="en-US" smtClean="0"/>
              <a:t>07/08/18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D33E1D-F672-4E40-9864-334CEF078910}" type="slidenum">
              <a:rPr lang="en-US" smtClean="0"/>
              <a:t>‹#›</a:t>
            </a:fld>
            <a:endParaRPr lang="en-US"/>
          </a:p>
        </p:txBody>
      </p:sp>
    </p:spTree>
    <p:extLst>
      <p:ext uri="{BB962C8B-B14F-4D97-AF65-F5344CB8AC3E}">
        <p14:creationId xmlns:p14="http://schemas.microsoft.com/office/powerpoint/2010/main" val="1194557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3F6DE81-FA1A-7D47-AA6C-2627CA2C6D35}" type="datetimeFigureOut">
              <a:rPr lang="en-US" smtClean="0"/>
              <a:t>07/08/18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D33E1D-F672-4E40-9864-334CEF078910}" type="slidenum">
              <a:rPr lang="en-US" smtClean="0"/>
              <a:t>‹#›</a:t>
            </a:fld>
            <a:endParaRPr lang="en-US"/>
          </a:p>
        </p:txBody>
      </p:sp>
    </p:spTree>
    <p:extLst>
      <p:ext uri="{BB962C8B-B14F-4D97-AF65-F5344CB8AC3E}">
        <p14:creationId xmlns:p14="http://schemas.microsoft.com/office/powerpoint/2010/main" val="1530068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3F6DE81-FA1A-7D47-AA6C-2627CA2C6D35}" type="datetimeFigureOut">
              <a:rPr lang="en-US" smtClean="0"/>
              <a:t>07/08/18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D33E1D-F672-4E40-9864-334CEF078910}" type="slidenum">
              <a:rPr lang="en-US" smtClean="0"/>
              <a:t>‹#›</a:t>
            </a:fld>
            <a:endParaRPr lang="en-US"/>
          </a:p>
        </p:txBody>
      </p:sp>
    </p:spTree>
    <p:extLst>
      <p:ext uri="{BB962C8B-B14F-4D97-AF65-F5344CB8AC3E}">
        <p14:creationId xmlns:p14="http://schemas.microsoft.com/office/powerpoint/2010/main" val="3434325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73F6DE81-FA1A-7D47-AA6C-2627CA2C6D35}" type="datetimeFigureOut">
              <a:rPr lang="en-US" smtClean="0"/>
              <a:t>07/08/18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D33E1D-F672-4E40-9864-334CEF078910}" type="slidenum">
              <a:rPr lang="en-US" smtClean="0"/>
              <a:t>‹#›</a:t>
            </a:fld>
            <a:endParaRPr lang="en-US"/>
          </a:p>
        </p:txBody>
      </p:sp>
    </p:spTree>
    <p:extLst>
      <p:ext uri="{BB962C8B-B14F-4D97-AF65-F5344CB8AC3E}">
        <p14:creationId xmlns:p14="http://schemas.microsoft.com/office/powerpoint/2010/main" val="339052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73F6DE81-FA1A-7D47-AA6C-2627CA2C6D35}" type="datetimeFigureOut">
              <a:rPr lang="en-US" smtClean="0"/>
              <a:t>07/08/18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D33E1D-F672-4E40-9864-334CEF078910}" type="slidenum">
              <a:rPr lang="en-US" smtClean="0"/>
              <a:t>‹#›</a:t>
            </a:fld>
            <a:endParaRPr lang="en-US"/>
          </a:p>
        </p:txBody>
      </p:sp>
    </p:spTree>
    <p:extLst>
      <p:ext uri="{BB962C8B-B14F-4D97-AF65-F5344CB8AC3E}">
        <p14:creationId xmlns:p14="http://schemas.microsoft.com/office/powerpoint/2010/main" val="3373835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73F6DE81-FA1A-7D47-AA6C-2627CA2C6D35}" type="datetimeFigureOut">
              <a:rPr lang="en-US" smtClean="0"/>
              <a:t>07/08/18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D33E1D-F672-4E40-9864-334CEF078910}" type="slidenum">
              <a:rPr lang="en-US" smtClean="0"/>
              <a:t>‹#›</a:t>
            </a:fld>
            <a:endParaRPr lang="en-US"/>
          </a:p>
        </p:txBody>
      </p:sp>
    </p:spTree>
    <p:extLst>
      <p:ext uri="{BB962C8B-B14F-4D97-AF65-F5344CB8AC3E}">
        <p14:creationId xmlns:p14="http://schemas.microsoft.com/office/powerpoint/2010/main" val="2352635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F6DE81-FA1A-7D47-AA6C-2627CA2C6D35}" type="datetimeFigureOut">
              <a:rPr lang="en-US" smtClean="0"/>
              <a:t>07/08/18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D33E1D-F672-4E40-9864-334CEF078910}" type="slidenum">
              <a:rPr lang="en-US" smtClean="0"/>
              <a:t>‹#›</a:t>
            </a:fld>
            <a:endParaRPr lang="en-US"/>
          </a:p>
        </p:txBody>
      </p:sp>
    </p:spTree>
    <p:extLst>
      <p:ext uri="{BB962C8B-B14F-4D97-AF65-F5344CB8AC3E}">
        <p14:creationId xmlns:p14="http://schemas.microsoft.com/office/powerpoint/2010/main" val="2936962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3F6DE81-FA1A-7D47-AA6C-2627CA2C6D35}" type="datetimeFigureOut">
              <a:rPr lang="en-US" smtClean="0"/>
              <a:t>07/08/18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D33E1D-F672-4E40-9864-334CEF078910}" type="slidenum">
              <a:rPr lang="en-US" smtClean="0"/>
              <a:t>‹#›</a:t>
            </a:fld>
            <a:endParaRPr lang="en-US"/>
          </a:p>
        </p:txBody>
      </p:sp>
    </p:spTree>
    <p:extLst>
      <p:ext uri="{BB962C8B-B14F-4D97-AF65-F5344CB8AC3E}">
        <p14:creationId xmlns:p14="http://schemas.microsoft.com/office/powerpoint/2010/main" val="376074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3F6DE81-FA1A-7D47-AA6C-2627CA2C6D35}" type="datetimeFigureOut">
              <a:rPr lang="en-US" smtClean="0"/>
              <a:t>07/08/18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D33E1D-F672-4E40-9864-334CEF078910}" type="slidenum">
              <a:rPr lang="en-US" smtClean="0"/>
              <a:t>‹#›</a:t>
            </a:fld>
            <a:endParaRPr lang="en-US"/>
          </a:p>
        </p:txBody>
      </p:sp>
    </p:spTree>
    <p:extLst>
      <p:ext uri="{BB962C8B-B14F-4D97-AF65-F5344CB8AC3E}">
        <p14:creationId xmlns:p14="http://schemas.microsoft.com/office/powerpoint/2010/main" val="219607382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F6DE81-FA1A-7D47-AA6C-2627CA2C6D35}" type="datetimeFigureOut">
              <a:rPr lang="en-US" smtClean="0"/>
              <a:t>07/08/18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D33E1D-F672-4E40-9864-334CEF078910}" type="slidenum">
              <a:rPr lang="en-US" smtClean="0"/>
              <a:t>‹#›</a:t>
            </a:fld>
            <a:endParaRPr lang="en-US"/>
          </a:p>
        </p:txBody>
      </p:sp>
    </p:spTree>
    <p:extLst>
      <p:ext uri="{BB962C8B-B14F-4D97-AF65-F5344CB8AC3E}">
        <p14:creationId xmlns:p14="http://schemas.microsoft.com/office/powerpoint/2010/main" val="16616863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3019778"/>
            <a:ext cx="9144000" cy="3838222"/>
          </a:xfrm>
          <a:prstGeom prst="rect">
            <a:avLst/>
          </a:prstGeom>
          <a:solidFill>
            <a:srgbClr val="63C3D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0" y="4201036"/>
            <a:ext cx="9144000" cy="1673912"/>
          </a:xfrm>
        </p:spPr>
        <p:txBody>
          <a:bodyPr wrap="none">
            <a:noAutofit/>
          </a:bodyPr>
          <a:lstStyle/>
          <a:p>
            <a:r>
              <a:rPr lang="en-GB" sz="3800" b="1" dirty="0"/>
              <a:t/>
            </a:r>
            <a:br>
              <a:rPr lang="en-GB" sz="3800" b="1" dirty="0"/>
            </a:br>
            <a:r>
              <a:rPr lang="en-GB" sz="3800" b="1" dirty="0"/>
              <a:t>The Arctic - where do people live?</a:t>
            </a: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16061" y="496055"/>
            <a:ext cx="4742680" cy="4837943"/>
          </a:xfrm>
          <a:prstGeom prst="rect">
            <a:avLst/>
          </a:prstGeom>
        </p:spPr>
      </p:pic>
      <p:sp>
        <p:nvSpPr>
          <p:cNvPr id="5" name="Rectangle 4"/>
          <p:cNvSpPr/>
          <p:nvPr/>
        </p:nvSpPr>
        <p:spPr>
          <a:xfrm>
            <a:off x="0" y="6326315"/>
            <a:ext cx="9144000" cy="531686"/>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0000"/>
              </a:solidFill>
            </a:endParaRPr>
          </a:p>
        </p:txBody>
      </p:sp>
      <p:sp>
        <p:nvSpPr>
          <p:cNvPr id="6" name="Rectangle 5"/>
          <p:cNvSpPr/>
          <p:nvPr/>
        </p:nvSpPr>
        <p:spPr>
          <a:xfrm>
            <a:off x="0" y="6386650"/>
            <a:ext cx="9144000" cy="338554"/>
          </a:xfrm>
          <a:prstGeom prst="rect">
            <a:avLst/>
          </a:prstGeom>
        </p:spPr>
        <p:txBody>
          <a:bodyPr wrap="square">
            <a:spAutoFit/>
          </a:bodyPr>
          <a:lstStyle/>
          <a:p>
            <a:pPr algn="ctr"/>
            <a:r>
              <a:rPr lang="en-GB" sz="1600" b="1" dirty="0" err="1">
                <a:solidFill>
                  <a:srgbClr val="FFFF00"/>
                </a:solidFill>
              </a:rPr>
              <a:t>www.wickedweatherwatch.org.uk</a:t>
            </a:r>
            <a:r>
              <a:rPr lang="en-GB" sz="1600" b="1" dirty="0">
                <a:solidFill>
                  <a:srgbClr val="FFFF00"/>
                </a:solidFill>
              </a:rPr>
              <a:t> </a:t>
            </a:r>
            <a:r>
              <a:rPr lang="en-GB" sz="1600" dirty="0">
                <a:solidFill>
                  <a:srgbClr val="FFFF00"/>
                </a:solidFill>
              </a:rPr>
              <a:t>- talking to young people about climate change</a:t>
            </a:r>
          </a:p>
        </p:txBody>
      </p:sp>
      <p:sp>
        <p:nvSpPr>
          <p:cNvPr id="3" name="Slide Number Placeholder 2"/>
          <p:cNvSpPr>
            <a:spLocks noGrp="1"/>
          </p:cNvSpPr>
          <p:nvPr>
            <p:ph type="sldNum" sz="quarter" idx="12"/>
          </p:nvPr>
        </p:nvSpPr>
        <p:spPr/>
        <p:txBody>
          <a:bodyPr/>
          <a:lstStyle/>
          <a:p>
            <a:fld id="{519F2FF0-35DC-43B4-B0B7-D9BFE2CD209A}" type="slidenum">
              <a:rPr lang="en-GB" smtClean="0"/>
              <a:t>1</a:t>
            </a:fld>
            <a:endParaRPr lang="en-GB" dirty="0"/>
          </a:p>
        </p:txBody>
      </p:sp>
    </p:spTree>
    <p:extLst>
      <p:ext uri="{BB962C8B-B14F-4D97-AF65-F5344CB8AC3E}">
        <p14:creationId xmlns:p14="http://schemas.microsoft.com/office/powerpoint/2010/main" val="2058088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0" indent="0">
              <a:buNone/>
            </a:pPr>
            <a:r>
              <a:rPr lang="en-US" dirty="0"/>
              <a:t>Work in small groups. There are nine labels that have the population figures of each of the territories that lie within the Arctic Circle. Match the correct label with circle in the correct territory to find out how many people live there. </a:t>
            </a:r>
          </a:p>
          <a:p>
            <a:pPr marL="0" indent="0">
              <a:buNone/>
            </a:pPr>
            <a:endParaRPr lang="en-US" dirty="0"/>
          </a:p>
          <a:p>
            <a:pPr marL="0" indent="0">
              <a:buNone/>
            </a:pPr>
            <a:r>
              <a:rPr lang="en-US" dirty="0"/>
              <a:t>The size of the circles correspond to the size of the population. The circles also show the percentage of indigenous and non-indigenous people who live within that territory.</a:t>
            </a:r>
          </a:p>
          <a:p>
            <a:pPr marL="0" indent="0">
              <a:buNone/>
            </a:pPr>
            <a:endParaRPr lang="en-US" dirty="0"/>
          </a:p>
          <a:p>
            <a:pPr marL="0" indent="0">
              <a:buNone/>
            </a:pPr>
            <a:r>
              <a:rPr lang="en-US" sz="1900" dirty="0"/>
              <a:t>Note: Eight countries have land within the Arctic Circle </a:t>
            </a:r>
            <a:r>
              <a:rPr lang="mr-IN" sz="1900" dirty="0"/>
              <a:t>–</a:t>
            </a:r>
            <a:r>
              <a:rPr lang="en-US" sz="1900" dirty="0"/>
              <a:t> USA (Alaska), Canada, Finland, Sweden, Norway, Russia, Denmark (Greenland and Faroe Islands) and Iceland.</a:t>
            </a:r>
          </a:p>
        </p:txBody>
      </p:sp>
      <p:grpSp>
        <p:nvGrpSpPr>
          <p:cNvPr id="4" name="Group 3"/>
          <p:cNvGrpSpPr/>
          <p:nvPr/>
        </p:nvGrpSpPr>
        <p:grpSpPr>
          <a:xfrm>
            <a:off x="411909" y="446188"/>
            <a:ext cx="2543481" cy="696792"/>
            <a:chOff x="268055" y="0"/>
            <a:chExt cx="2993490" cy="1279434"/>
          </a:xfrm>
        </p:grpSpPr>
        <p:sp>
          <p:nvSpPr>
            <p:cNvPr id="5" name="Rectangle 4"/>
            <p:cNvSpPr/>
            <p:nvPr/>
          </p:nvSpPr>
          <p:spPr>
            <a:xfrm rot="21447328">
              <a:off x="268055" y="122323"/>
              <a:ext cx="2993490" cy="1157111"/>
            </a:xfrm>
            <a:prstGeom prst="rect">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24554" y="0"/>
              <a:ext cx="2878666" cy="1157111"/>
            </a:xfrm>
            <a:prstGeom prst="rect">
              <a:avLst/>
            </a:prstGeom>
            <a:solidFill>
              <a:srgbClr val="E6007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dirty="0">
                  <a:solidFill>
                    <a:schemeClr val="tx1"/>
                  </a:solidFill>
                  <a:latin typeface="+mj-lt"/>
                </a:rPr>
                <a:t>Instructions</a:t>
              </a:r>
            </a:p>
          </p:txBody>
        </p:sp>
      </p:grpSp>
    </p:spTree>
    <p:extLst>
      <p:ext uri="{BB962C8B-B14F-4D97-AF65-F5344CB8AC3E}">
        <p14:creationId xmlns:p14="http://schemas.microsoft.com/office/powerpoint/2010/main" val="1466198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927100" y="0"/>
            <a:ext cx="7276393" cy="6858000"/>
          </a:xfrm>
          <a:prstGeom prst="rect">
            <a:avLst/>
          </a:prstGeom>
        </p:spPr>
      </p:pic>
    </p:spTree>
    <p:extLst>
      <p:ext uri="{BB962C8B-B14F-4D97-AF65-F5344CB8AC3E}">
        <p14:creationId xmlns:p14="http://schemas.microsoft.com/office/powerpoint/2010/main" val="1107075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2510926" cy="926946"/>
          </a:xfrm>
          <a:ln w="38100" cmpd="sng">
            <a:solidFill>
              <a:schemeClr val="tx1"/>
            </a:solidFill>
            <a:prstDash val="dash"/>
          </a:ln>
        </p:spPr>
        <p:txBody>
          <a:bodyPr>
            <a:noAutofit/>
          </a:bodyPr>
          <a:lstStyle/>
          <a:p>
            <a:pPr marL="0" indent="0" algn="ctr">
              <a:spcBef>
                <a:spcPts val="600"/>
              </a:spcBef>
              <a:spcAft>
                <a:spcPts val="600"/>
              </a:spcAft>
              <a:buNone/>
            </a:pPr>
            <a:r>
              <a:rPr lang="en-GB" sz="4400" dirty="0"/>
              <a:t>1,821,600</a:t>
            </a:r>
          </a:p>
          <a:p>
            <a:pPr marL="0" indent="0">
              <a:buNone/>
            </a:pPr>
            <a:endParaRPr lang="en-US" sz="4400" dirty="0"/>
          </a:p>
        </p:txBody>
      </p:sp>
      <p:sp>
        <p:nvSpPr>
          <p:cNvPr id="7" name="TextBox 6"/>
          <p:cNvSpPr txBox="1"/>
          <p:nvPr/>
        </p:nvSpPr>
        <p:spPr>
          <a:xfrm>
            <a:off x="457198" y="3269660"/>
            <a:ext cx="2292386" cy="929676"/>
          </a:xfrm>
          <a:prstGeom prst="rect">
            <a:avLst/>
          </a:prstGeom>
          <a:ln w="38100" cmpd="sng">
            <a:solidFill>
              <a:schemeClr val="tx1"/>
            </a:solidFill>
            <a:prstDash val="dash"/>
          </a:ln>
        </p:spPr>
        <p:txBody>
          <a:bodyPr vert="horz" lIns="91440" tIns="45720" rIns="91440" bIns="45720" rtlCol="0">
            <a:noAutofit/>
          </a:bodyPr>
          <a:lstStyle>
            <a:lvl1pPr indent="0" algn="ctr">
              <a:spcBef>
                <a:spcPts val="600"/>
              </a:spcBef>
              <a:spcAft>
                <a:spcPts val="600"/>
              </a:spcAft>
              <a:buFont typeface="Arial"/>
              <a:buNone/>
              <a:defRPr sz="4800"/>
            </a:lvl1pPr>
            <a:lvl2pPr marL="742950" indent="-285750">
              <a:spcBef>
                <a:spcPct val="20000"/>
              </a:spcBef>
              <a:buFont typeface="Arial"/>
              <a:buChar char="–"/>
              <a:defRPr sz="28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sz="4400" dirty="0"/>
              <a:t>383,800</a:t>
            </a:r>
          </a:p>
        </p:txBody>
      </p:sp>
      <p:sp>
        <p:nvSpPr>
          <p:cNvPr id="8" name="TextBox 7"/>
          <p:cNvSpPr txBox="1"/>
          <p:nvPr/>
        </p:nvSpPr>
        <p:spPr>
          <a:xfrm>
            <a:off x="3522083" y="1600201"/>
            <a:ext cx="2238947" cy="936589"/>
          </a:xfrm>
          <a:prstGeom prst="rect">
            <a:avLst/>
          </a:prstGeom>
          <a:ln w="38100" cmpd="sng">
            <a:solidFill>
              <a:schemeClr val="tx1"/>
            </a:solidFill>
            <a:prstDash val="dash"/>
          </a:ln>
        </p:spPr>
        <p:txBody>
          <a:bodyPr vert="horz" lIns="91440" tIns="45720" rIns="91440" bIns="45720" rtlCol="0">
            <a:noAutofit/>
          </a:bodyPr>
          <a:lstStyle>
            <a:defPPr>
              <a:defRPr lang="en-US"/>
            </a:defPPr>
            <a:lvl1pPr indent="0" algn="ctr">
              <a:spcBef>
                <a:spcPts val="600"/>
              </a:spcBef>
              <a:spcAft>
                <a:spcPts val="600"/>
              </a:spcAft>
              <a:buFont typeface="Arial"/>
              <a:buNone/>
              <a:defRPr sz="4800"/>
            </a:lvl1pPr>
            <a:lvl2pPr marL="742950" indent="-285750">
              <a:spcBef>
                <a:spcPct val="20000"/>
              </a:spcBef>
              <a:buFont typeface="Arial"/>
              <a:buChar char="–"/>
              <a:defRPr sz="28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sz="4400" dirty="0"/>
              <a:t>190,950</a:t>
            </a:r>
          </a:p>
        </p:txBody>
      </p:sp>
      <p:sp>
        <p:nvSpPr>
          <p:cNvPr id="9" name="TextBox 8"/>
          <p:cNvSpPr txBox="1"/>
          <p:nvPr/>
        </p:nvSpPr>
        <p:spPr>
          <a:xfrm>
            <a:off x="457199" y="4886773"/>
            <a:ext cx="2292386" cy="926978"/>
          </a:xfrm>
          <a:prstGeom prst="rect">
            <a:avLst/>
          </a:prstGeom>
          <a:ln w="38100" cmpd="sng">
            <a:solidFill>
              <a:schemeClr val="tx1"/>
            </a:solidFill>
            <a:prstDash val="dash"/>
          </a:ln>
        </p:spPr>
        <p:txBody>
          <a:bodyPr vert="horz" lIns="91440" tIns="45720" rIns="91440" bIns="45720" rtlCol="0">
            <a:noAutofit/>
          </a:bodyPr>
          <a:lstStyle>
            <a:defPPr>
              <a:defRPr lang="en-US"/>
            </a:defPPr>
            <a:lvl1pPr indent="0" algn="ctr">
              <a:spcBef>
                <a:spcPts val="600"/>
              </a:spcBef>
              <a:spcAft>
                <a:spcPts val="600"/>
              </a:spcAft>
              <a:buFont typeface="Arial"/>
              <a:buNone/>
              <a:defRPr sz="4800"/>
            </a:lvl1pPr>
            <a:lvl2pPr marL="742950" indent="-285750">
              <a:spcBef>
                <a:spcPct val="20000"/>
              </a:spcBef>
              <a:buFont typeface="Arial"/>
              <a:buChar char="–"/>
              <a:defRPr sz="28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sz="4400" dirty="0"/>
              <a:t>256,080</a:t>
            </a:r>
          </a:p>
        </p:txBody>
      </p:sp>
      <p:sp>
        <p:nvSpPr>
          <p:cNvPr id="10" name="TextBox 9"/>
          <p:cNvSpPr txBox="1"/>
          <p:nvPr/>
        </p:nvSpPr>
        <p:spPr>
          <a:xfrm>
            <a:off x="6559029" y="1597500"/>
            <a:ext cx="2055640" cy="929647"/>
          </a:xfrm>
          <a:prstGeom prst="rect">
            <a:avLst/>
          </a:prstGeom>
          <a:ln w="38100" cmpd="sng">
            <a:solidFill>
              <a:schemeClr val="tx1"/>
            </a:solidFill>
            <a:prstDash val="dash"/>
          </a:ln>
        </p:spPr>
        <p:txBody>
          <a:bodyPr vert="horz" lIns="91440" tIns="45720" rIns="91440" bIns="45720" rtlCol="0">
            <a:noAutofit/>
          </a:bodyPr>
          <a:lstStyle>
            <a:defPPr>
              <a:defRPr lang="en-US"/>
            </a:defPPr>
            <a:lvl1pPr indent="0" algn="ctr">
              <a:spcBef>
                <a:spcPts val="600"/>
              </a:spcBef>
              <a:spcAft>
                <a:spcPts val="600"/>
              </a:spcAft>
              <a:buFont typeface="Arial"/>
              <a:buNone/>
              <a:defRPr sz="4800"/>
            </a:lvl1pPr>
            <a:lvl2pPr marL="742950" indent="-285750">
              <a:spcBef>
                <a:spcPct val="20000"/>
              </a:spcBef>
              <a:buFont typeface="Arial"/>
              <a:buChar char="–"/>
              <a:defRPr sz="28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sz="4400" dirty="0"/>
              <a:t>51,039</a:t>
            </a:r>
          </a:p>
        </p:txBody>
      </p:sp>
      <p:sp>
        <p:nvSpPr>
          <p:cNvPr id="11" name="TextBox 10"/>
          <p:cNvSpPr txBox="1"/>
          <p:nvPr/>
        </p:nvSpPr>
        <p:spPr>
          <a:xfrm>
            <a:off x="3522083" y="3273508"/>
            <a:ext cx="2238947" cy="925828"/>
          </a:xfrm>
          <a:prstGeom prst="rect">
            <a:avLst/>
          </a:prstGeom>
          <a:ln w="38100" cmpd="sng">
            <a:solidFill>
              <a:schemeClr val="tx1"/>
            </a:solidFill>
            <a:prstDash val="dash"/>
          </a:ln>
        </p:spPr>
        <p:txBody>
          <a:bodyPr vert="horz" lIns="91440" tIns="45720" rIns="91440" bIns="45720" rtlCol="0">
            <a:noAutofit/>
          </a:bodyPr>
          <a:lstStyle>
            <a:defPPr>
              <a:defRPr lang="en-US"/>
            </a:defPPr>
            <a:lvl1pPr indent="0" algn="ctr">
              <a:spcBef>
                <a:spcPts val="600"/>
              </a:spcBef>
              <a:spcAft>
                <a:spcPts val="600"/>
              </a:spcAft>
              <a:buFont typeface="Arial"/>
              <a:buNone/>
              <a:defRPr sz="4800"/>
            </a:lvl1pPr>
            <a:lvl2pPr marL="742950" indent="-285750">
              <a:spcBef>
                <a:spcPct val="20000"/>
              </a:spcBef>
              <a:buFont typeface="Arial"/>
              <a:buChar char="–"/>
              <a:defRPr sz="28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sz="4400" dirty="0"/>
              <a:t>331,200</a:t>
            </a:r>
          </a:p>
        </p:txBody>
      </p:sp>
      <p:sp>
        <p:nvSpPr>
          <p:cNvPr id="12" name="Rectangle 11"/>
          <p:cNvSpPr/>
          <p:nvPr/>
        </p:nvSpPr>
        <p:spPr>
          <a:xfrm>
            <a:off x="6559029" y="4884599"/>
            <a:ext cx="1898176" cy="929152"/>
          </a:xfrm>
          <a:prstGeom prst="rect">
            <a:avLst/>
          </a:prstGeom>
          <a:ln w="38100" cmpd="sng">
            <a:solidFill>
              <a:schemeClr val="tx1"/>
            </a:solidFill>
            <a:prstDash val="dash"/>
          </a:ln>
        </p:spPr>
        <p:txBody>
          <a:bodyPr vert="horz" lIns="91440" tIns="45720" rIns="91440" bIns="45720" rtlCol="0">
            <a:noAutofit/>
          </a:bodyPr>
          <a:lstStyle/>
          <a:p>
            <a:pPr algn="ctr">
              <a:spcBef>
                <a:spcPts val="600"/>
              </a:spcBef>
              <a:spcAft>
                <a:spcPts val="600"/>
              </a:spcAft>
              <a:buFont typeface="Arial"/>
              <a:buNone/>
            </a:pPr>
            <a:r>
              <a:rPr lang="en-GB" sz="4400" dirty="0"/>
              <a:t>59,431</a:t>
            </a:r>
          </a:p>
        </p:txBody>
      </p:sp>
      <p:sp>
        <p:nvSpPr>
          <p:cNvPr id="13" name="TextBox 12"/>
          <p:cNvSpPr txBox="1"/>
          <p:nvPr/>
        </p:nvSpPr>
        <p:spPr>
          <a:xfrm>
            <a:off x="3522083" y="4884599"/>
            <a:ext cx="2238947" cy="929152"/>
          </a:xfrm>
          <a:prstGeom prst="rect">
            <a:avLst/>
          </a:prstGeom>
          <a:ln w="38100" cmpd="sng">
            <a:solidFill>
              <a:schemeClr val="tx1"/>
            </a:solidFill>
            <a:prstDash val="dash"/>
          </a:ln>
        </p:spPr>
        <p:txBody>
          <a:bodyPr vert="horz" lIns="91440" tIns="45720" rIns="91440" bIns="45720" rtlCol="0">
            <a:noAutofit/>
          </a:bodyPr>
          <a:lstStyle>
            <a:defPPr>
              <a:defRPr lang="en-US"/>
            </a:defPPr>
            <a:lvl1pPr indent="0" algn="ctr">
              <a:spcBef>
                <a:spcPts val="600"/>
              </a:spcBef>
              <a:spcAft>
                <a:spcPts val="600"/>
              </a:spcAft>
              <a:buFont typeface="Arial"/>
              <a:buNone/>
              <a:defRPr sz="4800"/>
            </a:lvl1pPr>
            <a:lvl2pPr marL="742950" indent="-285750">
              <a:spcBef>
                <a:spcPct val="20000"/>
              </a:spcBef>
              <a:buFont typeface="Arial"/>
              <a:buChar char="–"/>
              <a:defRPr sz="28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sz="4400" dirty="0"/>
              <a:t>148,200</a:t>
            </a:r>
          </a:p>
        </p:txBody>
      </p:sp>
      <p:sp>
        <p:nvSpPr>
          <p:cNvPr id="14" name="TextBox 13"/>
          <p:cNvSpPr txBox="1"/>
          <p:nvPr/>
        </p:nvSpPr>
        <p:spPr>
          <a:xfrm>
            <a:off x="6559029" y="3269660"/>
            <a:ext cx="2161077" cy="929676"/>
          </a:xfrm>
          <a:prstGeom prst="rect">
            <a:avLst/>
          </a:prstGeom>
          <a:ln w="38100" cmpd="sng">
            <a:solidFill>
              <a:schemeClr val="tx1"/>
            </a:solidFill>
            <a:prstDash val="dash"/>
          </a:ln>
        </p:spPr>
        <p:txBody>
          <a:bodyPr vert="horz" lIns="91440" tIns="45720" rIns="91440" bIns="45720" rtlCol="0">
            <a:noAutofit/>
          </a:bodyPr>
          <a:lstStyle>
            <a:defPPr>
              <a:defRPr lang="en-US"/>
            </a:defPPr>
            <a:lvl1pPr indent="0" algn="ctr">
              <a:spcBef>
                <a:spcPts val="600"/>
              </a:spcBef>
              <a:spcAft>
                <a:spcPts val="600"/>
              </a:spcAft>
              <a:buFont typeface="Arial"/>
              <a:buNone/>
              <a:defRPr sz="4800"/>
            </a:lvl1pPr>
            <a:lvl2pPr marL="742950" indent="-285750">
              <a:spcBef>
                <a:spcPct val="20000"/>
              </a:spcBef>
              <a:buFont typeface="Arial"/>
              <a:buChar char="–"/>
              <a:defRPr sz="2800"/>
            </a:lvl2pPr>
            <a:lvl3pPr marL="1143000" indent="-228600">
              <a:spcBef>
                <a:spcPct val="20000"/>
              </a:spcBef>
              <a:buFont typeface="Arial"/>
              <a:buChar char="•"/>
              <a:defRPr sz="2400"/>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sz="4400" dirty="0"/>
              <a:t>746,350</a:t>
            </a:r>
          </a:p>
        </p:txBody>
      </p:sp>
      <p:grpSp>
        <p:nvGrpSpPr>
          <p:cNvPr id="16" name="Group 15"/>
          <p:cNvGrpSpPr/>
          <p:nvPr/>
        </p:nvGrpSpPr>
        <p:grpSpPr>
          <a:xfrm>
            <a:off x="411909" y="446188"/>
            <a:ext cx="2543481" cy="696792"/>
            <a:chOff x="268055" y="0"/>
            <a:chExt cx="2993490" cy="1279434"/>
          </a:xfrm>
        </p:grpSpPr>
        <p:sp>
          <p:nvSpPr>
            <p:cNvPr id="17" name="Rectangle 16"/>
            <p:cNvSpPr/>
            <p:nvPr/>
          </p:nvSpPr>
          <p:spPr>
            <a:xfrm rot="21447328">
              <a:off x="268055" y="122323"/>
              <a:ext cx="2993490" cy="1157111"/>
            </a:xfrm>
            <a:prstGeom prst="rect">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324554" y="0"/>
              <a:ext cx="2878666" cy="1157111"/>
            </a:xfrm>
            <a:prstGeom prst="rect">
              <a:avLst/>
            </a:prstGeom>
            <a:solidFill>
              <a:srgbClr val="E6007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dirty="0">
                  <a:solidFill>
                    <a:schemeClr val="tx1"/>
                  </a:solidFill>
                  <a:latin typeface="+mj-lt"/>
                </a:rPr>
                <a:t>Labels</a:t>
              </a:r>
            </a:p>
          </p:txBody>
        </p:sp>
      </p:grpSp>
    </p:spTree>
    <p:extLst>
      <p:ext uri="{BB962C8B-B14F-4D97-AF65-F5344CB8AC3E}">
        <p14:creationId xmlns:p14="http://schemas.microsoft.com/office/powerpoint/2010/main" val="2416186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05003"/>
            <a:ext cx="8229600" cy="4238526"/>
          </a:xfrm>
        </p:spPr>
        <p:txBody>
          <a:bodyPr>
            <a:noAutofit/>
          </a:bodyPr>
          <a:lstStyle/>
          <a:p>
            <a:pPr marL="0" indent="0">
              <a:buNone/>
            </a:pPr>
            <a:r>
              <a:rPr lang="en-GB" sz="1400" dirty="0"/>
              <a:t>Russia: 1,821,600</a:t>
            </a:r>
          </a:p>
          <a:p>
            <a:pPr marL="0" indent="0">
              <a:buNone/>
            </a:pPr>
            <a:r>
              <a:rPr lang="en-GB" sz="1400" dirty="0"/>
              <a:t>Norway: 383,800</a:t>
            </a:r>
          </a:p>
          <a:p>
            <a:pPr marL="0" indent="0">
              <a:buNone/>
            </a:pPr>
            <a:r>
              <a:rPr lang="en-GB" sz="1400" dirty="0"/>
              <a:t>Finland: 190,950</a:t>
            </a:r>
          </a:p>
          <a:p>
            <a:pPr marL="0" indent="0">
              <a:buNone/>
            </a:pPr>
            <a:r>
              <a:rPr lang="en-GB" sz="1400" dirty="0"/>
              <a:t>Sweden: 256,080</a:t>
            </a:r>
          </a:p>
          <a:p>
            <a:pPr marL="0" indent="0">
              <a:buNone/>
            </a:pPr>
            <a:r>
              <a:rPr lang="en-GB" sz="1400" dirty="0"/>
              <a:t>Faroe Islands (Denmark): 51,039</a:t>
            </a:r>
          </a:p>
          <a:p>
            <a:pPr marL="0" indent="0">
              <a:buNone/>
            </a:pPr>
            <a:r>
              <a:rPr lang="en-GB" sz="1400" dirty="0"/>
              <a:t>Iceland: 331,200</a:t>
            </a:r>
          </a:p>
          <a:p>
            <a:pPr marL="0" indent="0">
              <a:buNone/>
            </a:pPr>
            <a:r>
              <a:rPr lang="en-GB" sz="1400" dirty="0"/>
              <a:t>Greenland (Denmark); 59,431</a:t>
            </a:r>
          </a:p>
          <a:p>
            <a:pPr marL="0" indent="0">
              <a:buNone/>
            </a:pPr>
            <a:r>
              <a:rPr lang="en-GB" sz="1400" dirty="0"/>
              <a:t>Canada: 148,200</a:t>
            </a:r>
          </a:p>
          <a:p>
            <a:pPr marL="0" indent="0">
              <a:buNone/>
            </a:pPr>
            <a:r>
              <a:rPr lang="en-GB" sz="1400" dirty="0"/>
              <a:t>Alaska (USA): 746,350</a:t>
            </a:r>
          </a:p>
          <a:p>
            <a:pPr marL="0" indent="0">
              <a:buNone/>
            </a:pPr>
            <a:endParaRPr lang="en-GB" sz="1400" dirty="0"/>
          </a:p>
          <a:p>
            <a:pPr marL="0" indent="0">
              <a:buNone/>
            </a:pPr>
            <a:r>
              <a:rPr lang="en-GB" sz="1400" dirty="0"/>
              <a:t>Figures approximate, as of 2010. Based on information taken from:</a:t>
            </a:r>
            <a:r>
              <a:rPr lang="en-GB" sz="1400" b="1" dirty="0"/>
              <a:t> </a:t>
            </a:r>
            <a:endParaRPr lang="en-GB" sz="1400" dirty="0"/>
          </a:p>
          <a:p>
            <a:pPr marL="0" indent="0">
              <a:buNone/>
            </a:pPr>
            <a:r>
              <a:rPr lang="en-GB" sz="1400" dirty="0"/>
              <a:t>Nordic Council of Ministers (2015), “Arctic Populations and Migration”, in </a:t>
            </a:r>
            <a:r>
              <a:rPr lang="en-GB" sz="1400" i="1" dirty="0"/>
              <a:t>Arctic Human Development Report: Regional Processes and Global Linkages</a:t>
            </a:r>
            <a:r>
              <a:rPr lang="en-GB" sz="1400" dirty="0"/>
              <a:t>, Nordic Council of Ministers, Copenhagen K, https://</a:t>
            </a:r>
            <a:r>
              <a:rPr lang="en-GB" sz="1400" dirty="0" err="1"/>
              <a:t>doi.org</a:t>
            </a:r>
            <a:r>
              <a:rPr lang="en-GB" sz="1400" dirty="0"/>
              <a:t>/10.6027/9789289338837-5-en</a:t>
            </a:r>
          </a:p>
          <a:p>
            <a:pPr marL="0" indent="0">
              <a:buNone/>
            </a:pPr>
            <a:endParaRPr lang="en-GB" sz="1400" dirty="0"/>
          </a:p>
          <a:p>
            <a:pPr marL="0" indent="0">
              <a:buNone/>
            </a:pPr>
            <a:r>
              <a:rPr lang="en-GB" sz="1400" dirty="0"/>
              <a:t>Notes: In 2013 there were 4,053055 people living in the Arctic. This is a decline of 55,982 since 2000, or 1.4%. That the overall Arctic population has remained roughly the same over this period masks considerable regional variation in population change among Arctic countries, regions and settlements.</a:t>
            </a:r>
          </a:p>
          <a:p>
            <a:pPr marL="0" indent="0">
              <a:buNone/>
            </a:pPr>
            <a:endParaRPr lang="en-GB" sz="1600" dirty="0"/>
          </a:p>
          <a:p>
            <a:pPr marL="0" indent="0">
              <a:buNone/>
            </a:pPr>
            <a:r>
              <a:rPr lang="en-GB" sz="1400" dirty="0"/>
              <a:t>Map graphics based </a:t>
            </a:r>
            <a:r>
              <a:rPr lang="en-GB" sz="1400"/>
              <a:t>on 2005 </a:t>
            </a:r>
            <a:r>
              <a:rPr lang="en-GB" sz="1400" dirty="0"/>
              <a:t>map produced by GRID-</a:t>
            </a:r>
            <a:r>
              <a:rPr lang="en-GB" sz="1400" dirty="0" err="1"/>
              <a:t>Arendal</a:t>
            </a:r>
            <a:r>
              <a:rPr lang="en-GB" sz="1400" dirty="0"/>
              <a:t>: “Population distribution in the circumpolar Arctic, by country (including indigenous population).</a:t>
            </a:r>
          </a:p>
        </p:txBody>
      </p:sp>
      <p:grpSp>
        <p:nvGrpSpPr>
          <p:cNvPr id="5" name="Group 4"/>
          <p:cNvGrpSpPr/>
          <p:nvPr/>
        </p:nvGrpSpPr>
        <p:grpSpPr>
          <a:xfrm>
            <a:off x="411909" y="446188"/>
            <a:ext cx="2543481" cy="696792"/>
            <a:chOff x="268055" y="0"/>
            <a:chExt cx="2993490" cy="1279434"/>
          </a:xfrm>
        </p:grpSpPr>
        <p:sp>
          <p:nvSpPr>
            <p:cNvPr id="6" name="Rectangle 5"/>
            <p:cNvSpPr/>
            <p:nvPr/>
          </p:nvSpPr>
          <p:spPr>
            <a:xfrm rot="21447328">
              <a:off x="268055" y="122323"/>
              <a:ext cx="2993490" cy="1157111"/>
            </a:xfrm>
            <a:prstGeom prst="rect">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24554" y="0"/>
              <a:ext cx="2878666" cy="1157111"/>
            </a:xfrm>
            <a:prstGeom prst="rect">
              <a:avLst/>
            </a:prstGeom>
            <a:solidFill>
              <a:srgbClr val="E6007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dirty="0">
                  <a:solidFill>
                    <a:schemeClr val="tx1"/>
                  </a:solidFill>
                  <a:latin typeface="+mj-lt"/>
                </a:rPr>
                <a:t>Answers</a:t>
              </a:r>
            </a:p>
          </p:txBody>
        </p:sp>
      </p:grpSp>
    </p:spTree>
    <p:extLst>
      <p:ext uri="{BB962C8B-B14F-4D97-AF65-F5344CB8AC3E}">
        <p14:creationId xmlns:p14="http://schemas.microsoft.com/office/powerpoint/2010/main" val="36113106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490</TotalTime>
  <Words>202</Words>
  <Application>Microsoft Macintosh PowerPoint</Application>
  <PresentationFormat>On-screen Show (4:3)</PresentationFormat>
  <Paragraphs>38</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 The Arctic - where do people live?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 Johnson</dc:creator>
  <cp:lastModifiedBy>Gill Johnson</cp:lastModifiedBy>
  <cp:revision>27</cp:revision>
  <dcterms:created xsi:type="dcterms:W3CDTF">2018-07-24T07:07:06Z</dcterms:created>
  <dcterms:modified xsi:type="dcterms:W3CDTF">2018-08-07T19:54:49Z</dcterms:modified>
</cp:coreProperties>
</file>