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2" r:id="rId5"/>
    <p:sldId id="263" r:id="rId6"/>
    <p:sldId id="264" r:id="rId7"/>
    <p:sldId id="265" r:id="rId8"/>
    <p:sldId id="268" r:id="rId9"/>
    <p:sldId id="269" r:id="rId10"/>
    <p:sldId id="270" r:id="rId11"/>
    <p:sldId id="271" r:id="rId12"/>
    <p:sldId id="272" r:id="rId13"/>
    <p:sldId id="275" r:id="rId14"/>
    <p:sldId id="273" r:id="rId15"/>
    <p:sldId id="277" r:id="rId16"/>
    <p:sldId id="274" r:id="rId17"/>
    <p:sldId id="276" r:id="rId18"/>
    <p:sldId id="278" r:id="rId19"/>
    <p:sldId id="279" r:id="rId20"/>
    <p:sldId id="28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C3D1"/>
    <a:srgbClr val="E6007E"/>
    <a:srgbClr val="43646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78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5C580-F58A-4CA0-9DAF-5466DC4B68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3540FCA-11F9-4A45-9AF3-F062421C30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B126420-E61C-47A0-A3D5-48937EB1A93B}"/>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0846DC97-7400-4203-B929-43D42BA8D5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232F9A-3596-414F-988C-55462971F47A}"/>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903267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BF1DD-11F8-4A5A-B9D9-0C1B1949B2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7D91AC-F5BD-4B1E-876A-26A5E0C4A18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5ED815-6F4B-4B05-8C46-90C1A6EA2E03}"/>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6914A2D8-2D9B-4590-A6D9-4A179AA698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424328-2B1F-4932-AF8C-2B3685F7CF7C}"/>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484036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708ED0-2959-42FE-B72F-41E8AAC2E3D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AC0C05-308E-4F6D-9ACC-D3F0C88A1D6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238BCF2-03DD-496B-BF8C-493B94DBEFE1}"/>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6145F3FE-9F38-4D73-9BE8-9ECE41C5FE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CFE4A5-6C95-446C-B12D-AEE439EC8901}"/>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245451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5EA591-86CE-4425-BF09-4B80A56A23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902F02-6832-4E89-9B7C-CC5206489F8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5D1E00-2857-4301-9019-2C4DC26A019A}"/>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B202203F-76F7-4174-BED1-024EE50C1E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9976B4-8E7C-45C0-B2A0-9B96156B3123}"/>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3806827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7A2C-6062-4760-95C1-C0B45513291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654845B-12AB-4891-99B6-5A9B996A25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9D4809A-9611-4A82-81CA-DDCEFB30AE4E}"/>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436690F7-D657-416B-B3B7-7AC1F0893D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F9D5A7-FBEE-4296-AA61-815A5D388032}"/>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2437624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41335-02D2-481C-97E2-13BA0B2C3E5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36236FF-EAD0-4245-96FB-6B5569DACFE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4EDA6E5-19C5-49B3-9AE6-EE49F5594F7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C2956FB-D44C-4392-AC7A-F180914AB0CE}"/>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6" name="Footer Placeholder 5">
            <a:extLst>
              <a:ext uri="{FF2B5EF4-FFF2-40B4-BE49-F238E27FC236}">
                <a16:creationId xmlns:a16="http://schemas.microsoft.com/office/drawing/2014/main" id="{8681328B-031D-42D0-914D-69E674C13F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4ED4C91-6BCF-4A89-80D8-3CDA9BEFCC7B}"/>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355318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B9A5A-4B6A-48B5-8012-A5B6E1B8CD8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668F22-2F7B-4F33-899A-9F8B88817D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4DB2DDF-5694-401F-819F-6984E698D80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C7DDD5-D6B6-41E7-92D2-50BE6CD4C0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02688C1-A3AD-4D0F-AEF6-1E19F372B7B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E328D9E-89CB-42B2-A81E-EAC1756D1C1C}"/>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8" name="Footer Placeholder 7">
            <a:extLst>
              <a:ext uri="{FF2B5EF4-FFF2-40B4-BE49-F238E27FC236}">
                <a16:creationId xmlns:a16="http://schemas.microsoft.com/office/drawing/2014/main" id="{D05B6981-2E4D-400C-8BF1-3B0ACC14C0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E1D60-ED7A-4837-9885-0DC0CC5DE2D0}"/>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4277417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F244C-5907-4949-897A-E0F77D11791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A65F4AC-47B5-4120-A774-56E1FC819804}"/>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4" name="Footer Placeholder 3">
            <a:extLst>
              <a:ext uri="{FF2B5EF4-FFF2-40B4-BE49-F238E27FC236}">
                <a16:creationId xmlns:a16="http://schemas.microsoft.com/office/drawing/2014/main" id="{A2BAC247-EB0E-4ACE-98BA-2744CEB359C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6ED42DB-37B6-4824-9F85-2D03C1863D49}"/>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3196617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38BCF6-0224-44EC-BE1B-CA012E9C68E8}"/>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3" name="Footer Placeholder 2">
            <a:extLst>
              <a:ext uri="{FF2B5EF4-FFF2-40B4-BE49-F238E27FC236}">
                <a16:creationId xmlns:a16="http://schemas.microsoft.com/office/drawing/2014/main" id="{A2FC25BD-EB5C-48C3-B89B-AF5F1795A6D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96C0A10-6318-4739-8401-5072C859DD4B}"/>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1628407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0AECD-83C1-4BCC-AD36-20311EA406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29E8569-0746-49EA-9C37-B73BB9584F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014C874-13CA-440C-8D38-9459476C5E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EFF4428-43E6-4618-A488-BC6270A94D7A}"/>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6" name="Footer Placeholder 5">
            <a:extLst>
              <a:ext uri="{FF2B5EF4-FFF2-40B4-BE49-F238E27FC236}">
                <a16:creationId xmlns:a16="http://schemas.microsoft.com/office/drawing/2014/main" id="{72F0715F-FC95-45D9-BCB1-2F4B7B15C2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3FC828-54F2-4D62-A27C-95136C82D713}"/>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3726381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BF0C0-A19D-4560-9E8D-EC10F1CF16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70E65AE-69E6-4A94-86B9-E5B0BCC521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979804C-F080-4278-BBE4-DBD52B7904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033D73A-56C5-4971-A9D3-F519A973AC02}"/>
              </a:ext>
            </a:extLst>
          </p:cNvPr>
          <p:cNvSpPr>
            <a:spLocks noGrp="1"/>
          </p:cNvSpPr>
          <p:nvPr>
            <p:ph type="dt" sz="half" idx="10"/>
          </p:nvPr>
        </p:nvSpPr>
        <p:spPr/>
        <p:txBody>
          <a:bodyPr/>
          <a:lstStyle/>
          <a:p>
            <a:fld id="{8282ABA6-1FA8-464C-B566-DEC5C931976E}" type="datetimeFigureOut">
              <a:rPr lang="en-GB" smtClean="0"/>
              <a:t>24/08/2018</a:t>
            </a:fld>
            <a:endParaRPr lang="en-GB"/>
          </a:p>
        </p:txBody>
      </p:sp>
      <p:sp>
        <p:nvSpPr>
          <p:cNvPr id="6" name="Footer Placeholder 5">
            <a:extLst>
              <a:ext uri="{FF2B5EF4-FFF2-40B4-BE49-F238E27FC236}">
                <a16:creationId xmlns:a16="http://schemas.microsoft.com/office/drawing/2014/main" id="{B600073F-239C-4869-B336-E656D0238B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1343F7D-74C1-433D-90C7-B960E8B3EF70}"/>
              </a:ext>
            </a:extLst>
          </p:cNvPr>
          <p:cNvSpPr>
            <a:spLocks noGrp="1"/>
          </p:cNvSpPr>
          <p:nvPr>
            <p:ph type="sldNum" sz="quarter" idx="12"/>
          </p:nvPr>
        </p:nvSpPr>
        <p:spPr/>
        <p:txBody>
          <a:bodyPr/>
          <a:lstStyle/>
          <a:p>
            <a:fld id="{CC3B5D60-5937-4682-B18F-2492E4BA9801}" type="slidenum">
              <a:rPr lang="en-GB" smtClean="0"/>
              <a:t>‹#›</a:t>
            </a:fld>
            <a:endParaRPr lang="en-GB"/>
          </a:p>
        </p:txBody>
      </p:sp>
    </p:spTree>
    <p:extLst>
      <p:ext uri="{BB962C8B-B14F-4D97-AF65-F5344CB8AC3E}">
        <p14:creationId xmlns:p14="http://schemas.microsoft.com/office/powerpoint/2010/main" val="2807208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077628-FFB4-4409-9EF0-E09E261BF4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094189-70E5-4F9E-9B23-3385330C46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F4A255-3898-4925-B5AF-BE89B02F9A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82ABA6-1FA8-464C-B566-DEC5C931976E}" type="datetimeFigureOut">
              <a:rPr lang="en-GB" smtClean="0"/>
              <a:t>24/08/2018</a:t>
            </a:fld>
            <a:endParaRPr lang="en-GB"/>
          </a:p>
        </p:txBody>
      </p:sp>
      <p:sp>
        <p:nvSpPr>
          <p:cNvPr id="5" name="Footer Placeholder 4">
            <a:extLst>
              <a:ext uri="{FF2B5EF4-FFF2-40B4-BE49-F238E27FC236}">
                <a16:creationId xmlns:a16="http://schemas.microsoft.com/office/drawing/2014/main" id="{375F16F6-92E3-4F9F-82B0-561D21ECA2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B9AF3D-62DD-449D-91D5-D0FD2B10A9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3B5D60-5937-4682-B18F-2492E4BA9801}" type="slidenum">
              <a:rPr lang="en-GB" smtClean="0"/>
              <a:t>‹#›</a:t>
            </a:fld>
            <a:endParaRPr lang="en-GB"/>
          </a:p>
        </p:txBody>
      </p:sp>
    </p:spTree>
    <p:extLst>
      <p:ext uri="{BB962C8B-B14F-4D97-AF65-F5344CB8AC3E}">
        <p14:creationId xmlns:p14="http://schemas.microsoft.com/office/powerpoint/2010/main" val="1144625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26667-F057-45FC-A8EA-42D135AAA835}"/>
              </a:ext>
            </a:extLst>
          </p:cNvPr>
          <p:cNvSpPr>
            <a:spLocks noGrp="1"/>
          </p:cNvSpPr>
          <p:nvPr>
            <p:ph type="ctrTitle"/>
          </p:nvPr>
        </p:nvSpPr>
        <p:spPr>
          <a:xfrm>
            <a:off x="982991" y="1654390"/>
            <a:ext cx="9144000" cy="1096963"/>
          </a:xfrm>
        </p:spPr>
        <p:txBody>
          <a:bodyPr>
            <a:normAutofit fontScale="90000"/>
          </a:bodyPr>
          <a:lstStyle/>
          <a:p>
            <a:pPr algn="l"/>
            <a:r>
              <a:rPr lang="en-GB" dirty="0">
                <a:solidFill>
                  <a:srgbClr val="436469"/>
                </a:solidFill>
                <a:latin typeface="Museo 700" panose="02000000000000000000" pitchFamily="50" charset="0"/>
              </a:rPr>
              <a:t>Mix and Match – Arctic Climate Trends</a:t>
            </a:r>
          </a:p>
        </p:txBody>
      </p:sp>
      <p:sp>
        <p:nvSpPr>
          <p:cNvPr id="5" name="Rectangle 4"/>
          <p:cNvSpPr/>
          <p:nvPr/>
        </p:nvSpPr>
        <p:spPr>
          <a:xfrm>
            <a:off x="0" y="21384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
        <p:nvSpPr>
          <p:cNvPr id="6" name="TextBox 5">
            <a:extLst>
              <a:ext uri="{FF2B5EF4-FFF2-40B4-BE49-F238E27FC236}">
                <a16:creationId xmlns:a16="http://schemas.microsoft.com/office/drawing/2014/main" id="{D0AFA789-C510-477F-AE3E-989422A37CA5}"/>
              </a:ext>
            </a:extLst>
          </p:cNvPr>
          <p:cNvSpPr txBox="1"/>
          <p:nvPr/>
        </p:nvSpPr>
        <p:spPr>
          <a:xfrm>
            <a:off x="950837" y="3173441"/>
            <a:ext cx="9144000" cy="2677656"/>
          </a:xfrm>
          <a:prstGeom prst="rect">
            <a:avLst/>
          </a:prstGeom>
          <a:noFill/>
        </p:spPr>
        <p:txBody>
          <a:bodyPr wrap="square" rtlCol="0">
            <a:spAutoFit/>
          </a:bodyPr>
          <a:lstStyle/>
          <a:p>
            <a:r>
              <a:rPr lang="en-GB" sz="2400" b="1" dirty="0"/>
              <a:t>Work in pairs or small groups.</a:t>
            </a:r>
          </a:p>
          <a:p>
            <a:endParaRPr lang="en-GB" sz="2400" b="1" dirty="0"/>
          </a:p>
          <a:p>
            <a:r>
              <a:rPr lang="en-GB" sz="2400" b="1" dirty="0"/>
              <a:t>Can you match each image with its correct caption to find out more about Arctic climate trends/patterns?</a:t>
            </a:r>
          </a:p>
          <a:p>
            <a:endParaRPr lang="en-GB" dirty="0"/>
          </a:p>
          <a:p>
            <a:endParaRPr lang="en-GB" dirty="0"/>
          </a:p>
          <a:p>
            <a:r>
              <a:rPr lang="en-GB" dirty="0"/>
              <a:t>Text based on and some photos courtesy of </a:t>
            </a:r>
            <a:r>
              <a:rPr lang="en-US" dirty="0"/>
              <a:t>ACIA, Impacts of a Warming Arctic: Arctic Climate Impact Assessment; and ACIA Key Findings, Cambridge University Press, 2004.</a:t>
            </a:r>
          </a:p>
        </p:txBody>
      </p:sp>
    </p:spTree>
    <p:extLst>
      <p:ext uri="{BB962C8B-B14F-4D97-AF65-F5344CB8AC3E}">
        <p14:creationId xmlns:p14="http://schemas.microsoft.com/office/powerpoint/2010/main" val="4011468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50837" y="2530441"/>
            <a:ext cx="10817146" cy="3970318"/>
          </a:xfrm>
          <a:prstGeom prst="rect">
            <a:avLst/>
          </a:prstGeom>
          <a:noFill/>
        </p:spPr>
        <p:txBody>
          <a:bodyPr wrap="square" rtlCol="0">
            <a:spAutoFit/>
          </a:bodyPr>
          <a:lstStyle/>
          <a:p>
            <a:pPr algn="just"/>
            <a:r>
              <a:rPr lang="en-GB" sz="3600" dirty="0"/>
              <a:t>Glaciers throughout the Arctic are melting, contributing to sea level rise.</a:t>
            </a:r>
          </a:p>
          <a:p>
            <a:pPr algn="just"/>
            <a:endParaRPr lang="en-GB" sz="3600" dirty="0"/>
          </a:p>
          <a:p>
            <a:pPr algn="just"/>
            <a:r>
              <a:rPr lang="en-GB" sz="3600" dirty="0"/>
              <a:t>The area of the Greenland ice sheet that melts each year has increased by about 16% between 1979 and 2002. In 2002 the area of ice that melted broke all previous records.</a:t>
            </a:r>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50837" y="1198087"/>
            <a:ext cx="10093705" cy="1071562"/>
          </a:xfrm>
        </p:spPr>
        <p:txBody>
          <a:bodyPr>
            <a:normAutofit fontScale="90000"/>
          </a:bodyPr>
          <a:lstStyle/>
          <a:p>
            <a:pPr algn="l"/>
            <a:r>
              <a:rPr lang="en-GB" sz="4800" dirty="0">
                <a:solidFill>
                  <a:srgbClr val="436469"/>
                </a:solidFill>
                <a:latin typeface="Museo 700" panose="02000000000000000000" pitchFamily="50" charset="0"/>
              </a:rPr>
              <a:t>Melting glaciers and Greenland ice sheet</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1061094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001138" y="3440052"/>
            <a:ext cx="3816259" cy="3026069"/>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l="-131" t="-41"/>
          <a:stretch/>
        </p:blipFill>
        <p:spPr>
          <a:xfrm>
            <a:off x="337607" y="1012725"/>
            <a:ext cx="7456618" cy="4227216"/>
          </a:xfrm>
          <a:prstGeom prst="rect">
            <a:avLst/>
          </a:prstGeom>
        </p:spPr>
      </p:pic>
    </p:spTree>
    <p:extLst>
      <p:ext uri="{BB962C8B-B14F-4D97-AF65-F5344CB8AC3E}">
        <p14:creationId xmlns:p14="http://schemas.microsoft.com/office/powerpoint/2010/main" val="1483958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66914" y="2928459"/>
            <a:ext cx="9627486" cy="2308324"/>
          </a:xfrm>
          <a:prstGeom prst="rect">
            <a:avLst/>
          </a:prstGeom>
          <a:noFill/>
        </p:spPr>
        <p:txBody>
          <a:bodyPr wrap="square" rtlCol="0">
            <a:spAutoFit/>
          </a:bodyPr>
          <a:lstStyle/>
          <a:p>
            <a:pPr algn="just"/>
            <a:r>
              <a:rPr lang="en-GB" sz="3600" dirty="0"/>
              <a:t>Global and Arctic sea level has risen by 10-20 cm in the past 100 years. The sea level is expected to continue to rise by about 50cm during this century.</a:t>
            </a:r>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99066" y="1149862"/>
            <a:ext cx="10093705" cy="1071562"/>
          </a:xfrm>
        </p:spPr>
        <p:txBody>
          <a:bodyPr>
            <a:normAutofit/>
          </a:bodyPr>
          <a:lstStyle/>
          <a:p>
            <a:pPr algn="l"/>
            <a:r>
              <a:rPr lang="en-GB" sz="4800" dirty="0">
                <a:solidFill>
                  <a:srgbClr val="436469"/>
                </a:solidFill>
                <a:latin typeface="Museo 700" panose="02000000000000000000" pitchFamily="50" charset="0"/>
              </a:rPr>
              <a:t>The sea is getting fuller</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411938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2" name="Picture 1"/>
          <p:cNvPicPr>
            <a:picLocks noChangeAspect="1"/>
          </p:cNvPicPr>
          <p:nvPr/>
        </p:nvPicPr>
        <p:blipFill>
          <a:blip r:embed="rId3"/>
          <a:stretch>
            <a:fillRect/>
          </a:stretch>
        </p:blipFill>
        <p:spPr>
          <a:xfrm>
            <a:off x="7266567" y="1612712"/>
            <a:ext cx="4466134" cy="4494763"/>
          </a:xfrm>
          <a:prstGeom prst="rect">
            <a:avLst/>
          </a:prstGeom>
        </p:spPr>
      </p:pic>
      <p:pic>
        <p:nvPicPr>
          <p:cNvPr id="3" name="Picture 2"/>
          <p:cNvPicPr>
            <a:picLocks noChangeAspect="1"/>
          </p:cNvPicPr>
          <p:nvPr/>
        </p:nvPicPr>
        <p:blipFill>
          <a:blip r:embed="rId4"/>
          <a:stretch>
            <a:fillRect/>
          </a:stretch>
        </p:blipFill>
        <p:spPr>
          <a:xfrm>
            <a:off x="553576" y="1495676"/>
            <a:ext cx="6197600" cy="4927600"/>
          </a:xfrm>
          <a:prstGeom prst="rect">
            <a:avLst/>
          </a:prstGeom>
        </p:spPr>
      </p:pic>
    </p:spTree>
    <p:extLst>
      <p:ext uri="{BB962C8B-B14F-4D97-AF65-F5344CB8AC3E}">
        <p14:creationId xmlns:p14="http://schemas.microsoft.com/office/powerpoint/2010/main" val="1610647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66913" y="1712487"/>
            <a:ext cx="10093705" cy="1071562"/>
          </a:xfrm>
        </p:spPr>
        <p:txBody>
          <a:bodyPr>
            <a:normAutofit/>
          </a:bodyPr>
          <a:lstStyle/>
          <a:p>
            <a:pPr algn="l"/>
            <a:r>
              <a:rPr lang="en-GB" sz="4800" dirty="0">
                <a:solidFill>
                  <a:srgbClr val="436469"/>
                </a:solidFill>
                <a:latin typeface="Museo 700" panose="02000000000000000000" pitchFamily="50" charset="0"/>
              </a:rPr>
              <a:t>The Arctic is getting greener</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
        <p:nvSpPr>
          <p:cNvPr id="6" name="TextBox 5">
            <a:extLst>
              <a:ext uri="{FF2B5EF4-FFF2-40B4-BE49-F238E27FC236}">
                <a16:creationId xmlns:a16="http://schemas.microsoft.com/office/drawing/2014/main" id="{D0AFA789-C510-477F-AE3E-989422A37CA5}"/>
              </a:ext>
            </a:extLst>
          </p:cNvPr>
          <p:cNvSpPr txBox="1"/>
          <p:nvPr/>
        </p:nvSpPr>
        <p:spPr>
          <a:xfrm>
            <a:off x="934760" y="3378560"/>
            <a:ext cx="9965092" cy="2308324"/>
          </a:xfrm>
          <a:prstGeom prst="rect">
            <a:avLst/>
          </a:prstGeom>
          <a:noFill/>
        </p:spPr>
        <p:txBody>
          <a:bodyPr wrap="square" rtlCol="0">
            <a:spAutoFit/>
          </a:bodyPr>
          <a:lstStyle/>
          <a:p>
            <a:pPr algn="just"/>
            <a:r>
              <a:rPr lang="en-GB" sz="3600" dirty="0"/>
              <a:t>Forests are likely to replace some of the ice and Arctic tundra and it will be possible to farm more land. But this may create more insect outbreaks and forest fires.</a:t>
            </a:r>
          </a:p>
        </p:txBody>
      </p:sp>
    </p:spTree>
    <p:extLst>
      <p:ext uri="{BB962C8B-B14F-4D97-AF65-F5344CB8AC3E}">
        <p14:creationId xmlns:p14="http://schemas.microsoft.com/office/powerpoint/2010/main" val="3718262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2" name="Picture 1"/>
          <p:cNvPicPr>
            <a:picLocks noChangeAspect="1"/>
          </p:cNvPicPr>
          <p:nvPr/>
        </p:nvPicPr>
        <p:blipFill>
          <a:blip r:embed="rId3"/>
          <a:stretch>
            <a:fillRect/>
          </a:stretch>
        </p:blipFill>
        <p:spPr>
          <a:xfrm>
            <a:off x="5128399" y="925524"/>
            <a:ext cx="2524006" cy="277111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5212" y="3943452"/>
            <a:ext cx="10932006" cy="2648476"/>
          </a:xfrm>
          <a:prstGeom prst="rect">
            <a:avLst/>
          </a:prstGeom>
        </p:spPr>
      </p:pic>
    </p:spTree>
    <p:extLst>
      <p:ext uri="{BB962C8B-B14F-4D97-AF65-F5344CB8AC3E}">
        <p14:creationId xmlns:p14="http://schemas.microsoft.com/office/powerpoint/2010/main" val="2937258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34761" y="3639616"/>
            <a:ext cx="9611409" cy="1200329"/>
          </a:xfrm>
          <a:prstGeom prst="rect">
            <a:avLst/>
          </a:prstGeom>
          <a:noFill/>
        </p:spPr>
        <p:txBody>
          <a:bodyPr wrap="square" rtlCol="0">
            <a:spAutoFit/>
          </a:bodyPr>
          <a:lstStyle/>
          <a:p>
            <a:r>
              <a:rPr lang="en-US" sz="3600" dirty="0"/>
              <a:t>Many animals and birds who live on or near the ice face losing their homes and sources of food. </a:t>
            </a:r>
            <a:endParaRPr lang="en-GB" sz="3600" dirty="0"/>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99066" y="1921462"/>
            <a:ext cx="10093705" cy="1071562"/>
          </a:xfrm>
        </p:spPr>
        <p:txBody>
          <a:bodyPr>
            <a:normAutofit/>
          </a:bodyPr>
          <a:lstStyle/>
          <a:p>
            <a:pPr algn="l"/>
            <a:r>
              <a:rPr lang="en-GB" sz="4800" dirty="0">
                <a:solidFill>
                  <a:srgbClr val="436469"/>
                </a:solidFill>
                <a:latin typeface="Museo 700" panose="02000000000000000000" pitchFamily="50" charset="0"/>
              </a:rPr>
              <a:t>Arctic animals threatened</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3553728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87747" y="1142127"/>
            <a:ext cx="9619763" cy="5411117"/>
          </a:xfrm>
          <a:prstGeom prst="rect">
            <a:avLst/>
          </a:prstGeom>
        </p:spPr>
      </p:pic>
    </p:spTree>
    <p:extLst>
      <p:ext uri="{BB962C8B-B14F-4D97-AF65-F5344CB8AC3E}">
        <p14:creationId xmlns:p14="http://schemas.microsoft.com/office/powerpoint/2010/main" val="39067822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1047296" y="3398492"/>
            <a:ext cx="9820404" cy="1754326"/>
          </a:xfrm>
          <a:prstGeom prst="rect">
            <a:avLst/>
          </a:prstGeom>
          <a:noFill/>
        </p:spPr>
        <p:txBody>
          <a:bodyPr wrap="square" rtlCol="0">
            <a:spAutoFit/>
          </a:bodyPr>
          <a:lstStyle/>
          <a:p>
            <a:r>
              <a:rPr lang="en-US" sz="3600" dirty="0"/>
              <a:t>Changes such as fewer animals to hunt for food and clothing and more unpredictable weather could greatly affect indigenous communities’ way </a:t>
            </a:r>
            <a:r>
              <a:rPr lang="en-US" sz="3600"/>
              <a:t>of life.</a:t>
            </a:r>
            <a:endParaRPr lang="en-GB" sz="3600" dirty="0"/>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1047295" y="1728562"/>
            <a:ext cx="8662899" cy="1071562"/>
          </a:xfrm>
        </p:spPr>
        <p:txBody>
          <a:bodyPr>
            <a:normAutofit/>
          </a:bodyPr>
          <a:lstStyle/>
          <a:p>
            <a:pPr algn="l"/>
            <a:r>
              <a:rPr lang="en-GB" sz="4800" dirty="0">
                <a:solidFill>
                  <a:srgbClr val="436469"/>
                </a:solidFill>
                <a:latin typeface="Museo 700" panose="02000000000000000000" pitchFamily="50" charset="0"/>
              </a:rPr>
              <a:t>Indigenous communities at risk</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447093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2" name="Picture 1"/>
          <p:cNvPicPr>
            <a:picLocks noChangeAspect="1"/>
          </p:cNvPicPr>
          <p:nvPr/>
        </p:nvPicPr>
        <p:blipFill>
          <a:blip r:embed="rId3"/>
          <a:stretch>
            <a:fillRect/>
          </a:stretch>
        </p:blipFill>
        <p:spPr>
          <a:xfrm>
            <a:off x="8513614" y="3089655"/>
            <a:ext cx="3222216" cy="3242871"/>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768" y="1671800"/>
            <a:ext cx="7439402" cy="4658925"/>
          </a:xfrm>
          <a:prstGeom prst="rect">
            <a:avLst/>
          </a:prstGeom>
        </p:spPr>
      </p:pic>
    </p:spTree>
    <p:extLst>
      <p:ext uri="{BB962C8B-B14F-4D97-AF65-F5344CB8AC3E}">
        <p14:creationId xmlns:p14="http://schemas.microsoft.com/office/powerpoint/2010/main" val="3518182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66914" y="2675116"/>
            <a:ext cx="9144000" cy="3416320"/>
          </a:xfrm>
          <a:prstGeom prst="rect">
            <a:avLst/>
          </a:prstGeom>
          <a:noFill/>
        </p:spPr>
        <p:txBody>
          <a:bodyPr wrap="square" rtlCol="0">
            <a:spAutoFit/>
          </a:bodyPr>
          <a:lstStyle/>
          <a:p>
            <a:r>
              <a:rPr lang="en-GB" sz="3600" dirty="0"/>
              <a:t>In the Arctic region, temperatures have increased a lot, especially in winter.  In Alaska and western Canada, the temperature in winter has risen by around 3-4˚C over the past fifty years.  Even bigger increases are expected over the next fifty years.</a:t>
            </a:r>
            <a:endParaRPr lang="en-US" sz="3600" dirty="0"/>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99067" y="1278463"/>
            <a:ext cx="9144000" cy="1071562"/>
          </a:xfrm>
        </p:spPr>
        <p:txBody>
          <a:bodyPr>
            <a:normAutofit/>
          </a:bodyPr>
          <a:lstStyle/>
          <a:p>
            <a:pPr algn="l"/>
            <a:r>
              <a:rPr lang="en-GB" sz="4800" dirty="0">
                <a:solidFill>
                  <a:srgbClr val="436469"/>
                </a:solidFill>
                <a:latin typeface="Museo 700" panose="02000000000000000000" pitchFamily="50" charset="0"/>
              </a:rPr>
              <a:t>Rising Temperatures</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2826188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1063373" y="1967816"/>
            <a:ext cx="9820404" cy="4585871"/>
          </a:xfrm>
          <a:prstGeom prst="rect">
            <a:avLst/>
          </a:prstGeom>
          <a:noFill/>
        </p:spPr>
        <p:txBody>
          <a:bodyPr wrap="square" rtlCol="0">
            <a:spAutoFit/>
          </a:bodyPr>
          <a:lstStyle/>
          <a:p>
            <a:r>
              <a:rPr lang="en-US" sz="3200" dirty="0"/>
              <a:t>More details on these impacts of climate change can be found in two other key resources, both available on the WWW website:</a:t>
            </a:r>
          </a:p>
          <a:p>
            <a:endParaRPr lang="en-US" sz="3200" dirty="0"/>
          </a:p>
          <a:p>
            <a:pPr marL="457200" indent="-457200">
              <a:buFont typeface="Arial"/>
              <a:buChar char="•"/>
            </a:pPr>
            <a:r>
              <a:rPr lang="en-US" sz="3200" dirty="0">
                <a:solidFill>
                  <a:srgbClr val="63C3D1"/>
                </a:solidFill>
              </a:rPr>
              <a:t>Key Findings </a:t>
            </a:r>
            <a:r>
              <a:rPr lang="en-US" sz="3200">
                <a:solidFill>
                  <a:srgbClr val="63C3D1"/>
                </a:solidFill>
              </a:rPr>
              <a:t>for Kids</a:t>
            </a:r>
            <a:r>
              <a:rPr lang="en-US" sz="3200" dirty="0">
                <a:solidFill>
                  <a:srgbClr val="63C3D1"/>
                </a:solidFill>
              </a:rPr>
              <a:t>: </a:t>
            </a:r>
            <a:r>
              <a:rPr lang="en-US" sz="3200" dirty="0"/>
              <a:t>What will happen to the Arctic over the next 100 years? </a:t>
            </a:r>
          </a:p>
          <a:p>
            <a:pPr marL="457200" indent="-457200">
              <a:buFont typeface="Arial"/>
              <a:buChar char="•"/>
            </a:pPr>
            <a:r>
              <a:rPr lang="en-US" sz="3200" dirty="0">
                <a:solidFill>
                  <a:srgbClr val="63C3D1"/>
                </a:solidFill>
              </a:rPr>
              <a:t>Arctic Climate Trends for Kids: </a:t>
            </a:r>
            <a:r>
              <a:rPr lang="en-US" sz="3200" dirty="0"/>
              <a:t>Impacts of a warming Arctic. </a:t>
            </a:r>
          </a:p>
          <a:p>
            <a:endParaRPr lang="en-US" dirty="0"/>
          </a:p>
          <a:p>
            <a:r>
              <a:rPr lang="en-US" dirty="0"/>
              <a:t>Both based on the Arctic Climate Impact Assessment 2004.</a:t>
            </a:r>
            <a:endParaRPr lang="en-US" sz="3600" dirty="0"/>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1063371" y="731911"/>
            <a:ext cx="8662899" cy="1071562"/>
          </a:xfrm>
        </p:spPr>
        <p:txBody>
          <a:bodyPr>
            <a:normAutofit/>
          </a:bodyPr>
          <a:lstStyle/>
          <a:p>
            <a:pPr algn="l"/>
            <a:r>
              <a:rPr lang="en-GB" sz="4800" dirty="0">
                <a:solidFill>
                  <a:srgbClr val="436469"/>
                </a:solidFill>
                <a:latin typeface="Museo 700" panose="02000000000000000000" pitchFamily="50" charset="0"/>
              </a:rPr>
              <a:t>Further information</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360673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15" name="Picture 14">
            <a:extLst>
              <a:ext uri="{FF2B5EF4-FFF2-40B4-BE49-F238E27FC236}">
                <a16:creationId xmlns:a16="http://schemas.microsoft.com/office/drawing/2014/main" id="{532A6AE9-AB1D-44AB-B438-6627C216BA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56815" y="3043348"/>
            <a:ext cx="5372100" cy="3021806"/>
          </a:xfrm>
          <a:prstGeom prst="rect">
            <a:avLst/>
          </a:prstGeom>
        </p:spPr>
      </p:pic>
      <p:pic>
        <p:nvPicPr>
          <p:cNvPr id="16" name="Picture 15">
            <a:extLst>
              <a:ext uri="{FF2B5EF4-FFF2-40B4-BE49-F238E27FC236}">
                <a16:creationId xmlns:a16="http://schemas.microsoft.com/office/drawing/2014/main" id="{980D647F-4AE6-4688-9275-802B8F8AC5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3848" y="3043348"/>
            <a:ext cx="5372099" cy="3021805"/>
          </a:xfrm>
          <a:prstGeom prst="rect">
            <a:avLst/>
          </a:prstGeom>
        </p:spPr>
      </p:pic>
      <p:sp>
        <p:nvSpPr>
          <p:cNvPr id="17" name="TextBox 16">
            <a:extLst>
              <a:ext uri="{FF2B5EF4-FFF2-40B4-BE49-F238E27FC236}">
                <a16:creationId xmlns:a16="http://schemas.microsoft.com/office/drawing/2014/main" id="{60E230FC-94B9-4ADA-9DFE-C3B5A2083A5D}"/>
              </a:ext>
            </a:extLst>
          </p:cNvPr>
          <p:cNvSpPr txBox="1"/>
          <p:nvPr/>
        </p:nvSpPr>
        <p:spPr>
          <a:xfrm>
            <a:off x="2899943" y="2323826"/>
            <a:ext cx="1019908" cy="584775"/>
          </a:xfrm>
          <a:prstGeom prst="rect">
            <a:avLst/>
          </a:prstGeom>
          <a:noFill/>
        </p:spPr>
        <p:txBody>
          <a:bodyPr wrap="square" rtlCol="0">
            <a:spAutoFit/>
          </a:bodyPr>
          <a:lstStyle/>
          <a:p>
            <a:r>
              <a:rPr lang="en-GB" sz="3200" dirty="0"/>
              <a:t>1916</a:t>
            </a:r>
          </a:p>
        </p:txBody>
      </p:sp>
      <p:sp>
        <p:nvSpPr>
          <p:cNvPr id="18" name="TextBox 17">
            <a:extLst>
              <a:ext uri="{FF2B5EF4-FFF2-40B4-BE49-F238E27FC236}">
                <a16:creationId xmlns:a16="http://schemas.microsoft.com/office/drawing/2014/main" id="{DBF61DA4-0263-4C74-9E21-9F511A56E480}"/>
              </a:ext>
            </a:extLst>
          </p:cNvPr>
          <p:cNvSpPr txBox="1"/>
          <p:nvPr/>
        </p:nvSpPr>
        <p:spPr>
          <a:xfrm>
            <a:off x="8432911" y="2353119"/>
            <a:ext cx="1019908" cy="584775"/>
          </a:xfrm>
          <a:prstGeom prst="rect">
            <a:avLst/>
          </a:prstGeom>
          <a:noFill/>
        </p:spPr>
        <p:txBody>
          <a:bodyPr wrap="square" rtlCol="0">
            <a:spAutoFit/>
          </a:bodyPr>
          <a:lstStyle/>
          <a:p>
            <a:r>
              <a:rPr lang="en-GB" sz="3200" dirty="0"/>
              <a:t>2016</a:t>
            </a:r>
          </a:p>
        </p:txBody>
      </p:sp>
    </p:spTree>
    <p:extLst>
      <p:ext uri="{BB962C8B-B14F-4D97-AF65-F5344CB8AC3E}">
        <p14:creationId xmlns:p14="http://schemas.microsoft.com/office/powerpoint/2010/main" val="199397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66914" y="2385766"/>
            <a:ext cx="9144000" cy="3970318"/>
          </a:xfrm>
          <a:prstGeom prst="rect">
            <a:avLst/>
          </a:prstGeom>
          <a:noFill/>
        </p:spPr>
        <p:txBody>
          <a:bodyPr wrap="square" rtlCol="0">
            <a:spAutoFit/>
          </a:bodyPr>
          <a:lstStyle/>
          <a:p>
            <a:pPr algn="just"/>
            <a:r>
              <a:rPr lang="en-GB" sz="3600" b="1" dirty="0">
                <a:solidFill>
                  <a:srgbClr val="63C3D1"/>
                </a:solidFill>
              </a:rPr>
              <a:t>Permafrost</a:t>
            </a:r>
            <a:r>
              <a:rPr lang="en-GB" sz="3600" dirty="0"/>
              <a:t> is </a:t>
            </a:r>
            <a:r>
              <a:rPr lang="en-US" sz="3600" dirty="0"/>
              <a:t>frozen soil, rock or sediment under the ground.</a:t>
            </a:r>
            <a:endParaRPr lang="en-GB" sz="3600" dirty="0"/>
          </a:p>
          <a:p>
            <a:pPr algn="just"/>
            <a:endParaRPr lang="en-GB" sz="3600" dirty="0"/>
          </a:p>
          <a:p>
            <a:pPr algn="just"/>
            <a:r>
              <a:rPr lang="en-GB" sz="3600" dirty="0"/>
              <a:t>Permafrost has warmed by up to 2°C in recent decades, loosening the soil, causing trees, building foundations, pipes and roads to become unstable.</a:t>
            </a:r>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99067" y="1021262"/>
            <a:ext cx="9144000" cy="1071562"/>
          </a:xfrm>
        </p:spPr>
        <p:txBody>
          <a:bodyPr>
            <a:normAutofit/>
          </a:bodyPr>
          <a:lstStyle/>
          <a:p>
            <a:pPr algn="l"/>
            <a:r>
              <a:rPr lang="en-GB" sz="4800" dirty="0">
                <a:solidFill>
                  <a:srgbClr val="436469"/>
                </a:solidFill>
                <a:latin typeface="Museo 700" panose="02000000000000000000" pitchFamily="50" charset="0"/>
              </a:rPr>
              <a:t>Thawing permafrost</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4079508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105711" y="3375750"/>
            <a:ext cx="3123949" cy="3123949"/>
          </a:xfrm>
          <a:prstGeom prst="rect">
            <a:avLst/>
          </a:prstGeom>
        </p:spPr>
      </p:pic>
      <p:pic>
        <p:nvPicPr>
          <p:cNvPr id="4" name="Picture 3"/>
          <p:cNvPicPr>
            <a:picLocks noChangeAspect="1"/>
          </p:cNvPicPr>
          <p:nvPr/>
        </p:nvPicPr>
        <p:blipFill>
          <a:blip r:embed="rId4"/>
          <a:stretch>
            <a:fillRect/>
          </a:stretch>
        </p:blipFill>
        <p:spPr>
          <a:xfrm>
            <a:off x="418209" y="1497150"/>
            <a:ext cx="6398217" cy="5007300"/>
          </a:xfrm>
          <a:prstGeom prst="rect">
            <a:avLst/>
          </a:prstGeom>
        </p:spPr>
      </p:pic>
      <p:sp>
        <p:nvSpPr>
          <p:cNvPr id="9" name="TextBox 8"/>
          <p:cNvSpPr txBox="1"/>
          <p:nvPr/>
        </p:nvSpPr>
        <p:spPr>
          <a:xfrm>
            <a:off x="434065" y="980576"/>
            <a:ext cx="4131656" cy="276999"/>
          </a:xfrm>
          <a:prstGeom prst="rect">
            <a:avLst/>
          </a:prstGeom>
          <a:noFill/>
        </p:spPr>
        <p:txBody>
          <a:bodyPr wrap="square" rtlCol="0">
            <a:spAutoFit/>
          </a:bodyPr>
          <a:lstStyle>
            <a:defPPr>
              <a:defRPr lang="en-US"/>
            </a:defPPr>
          </a:lstStyle>
          <a:p>
            <a:r>
              <a:rPr lang="en-US" sz="1200" dirty="0"/>
              <a:t>Picture by Vladimir </a:t>
            </a:r>
            <a:r>
              <a:rPr lang="en-US" sz="1200" dirty="0" err="1"/>
              <a:t>Romanovsky</a:t>
            </a:r>
            <a:r>
              <a:rPr lang="en-US" sz="1200" dirty="0"/>
              <a:t>, courtesy of </a:t>
            </a:r>
            <a:r>
              <a:rPr lang="en-US" sz="1200" i="1" dirty="0"/>
              <a:t>Interact</a:t>
            </a:r>
          </a:p>
        </p:txBody>
      </p:sp>
    </p:spTree>
    <p:extLst>
      <p:ext uri="{BB962C8B-B14F-4D97-AF65-F5344CB8AC3E}">
        <p14:creationId xmlns:p14="http://schemas.microsoft.com/office/powerpoint/2010/main" val="3127036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66913" y="2675116"/>
            <a:ext cx="10077627" cy="3416320"/>
          </a:xfrm>
          <a:prstGeom prst="rect">
            <a:avLst/>
          </a:prstGeom>
          <a:noFill/>
        </p:spPr>
        <p:txBody>
          <a:bodyPr wrap="square" rtlCol="0">
            <a:spAutoFit/>
          </a:bodyPr>
          <a:lstStyle/>
          <a:p>
            <a:pPr algn="just"/>
            <a:r>
              <a:rPr lang="en-GB" sz="3600" dirty="0"/>
              <a:t>The amount of water that flows into rivers from melting ice and glaciers, and then from rivers into the ocean (river run off) has increased over much of the Arctic during the past few decades. Rivers are reaching their peak flows (when there is the most water in the river) earlier each spring. </a:t>
            </a:r>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99067" y="1278463"/>
            <a:ext cx="9144000" cy="1071562"/>
          </a:xfrm>
        </p:spPr>
        <p:txBody>
          <a:bodyPr>
            <a:normAutofit/>
          </a:bodyPr>
          <a:lstStyle/>
          <a:p>
            <a:pPr algn="l"/>
            <a:r>
              <a:rPr lang="en-GB" sz="4800" dirty="0">
                <a:solidFill>
                  <a:srgbClr val="436469"/>
                </a:solidFill>
                <a:latin typeface="Museo 700" panose="02000000000000000000" pitchFamily="50" charset="0"/>
              </a:rPr>
              <a:t>Rising river flow</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2465081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588" y="1181620"/>
            <a:ext cx="7551805" cy="5290579"/>
          </a:xfrm>
          <a:prstGeom prst="rect">
            <a:avLst/>
          </a:prstGeom>
        </p:spPr>
      </p:pic>
      <p:sp>
        <p:nvSpPr>
          <p:cNvPr id="9" name="TextBox 8"/>
          <p:cNvSpPr txBox="1"/>
          <p:nvPr/>
        </p:nvSpPr>
        <p:spPr>
          <a:xfrm>
            <a:off x="8247234" y="5979904"/>
            <a:ext cx="3343908" cy="461665"/>
          </a:xfrm>
          <a:prstGeom prst="rect">
            <a:avLst/>
          </a:prstGeom>
          <a:noFill/>
        </p:spPr>
        <p:txBody>
          <a:bodyPr wrap="square" rtlCol="0">
            <a:spAutoFit/>
          </a:bodyPr>
          <a:lstStyle>
            <a:defPPr>
              <a:defRPr lang="en-US"/>
            </a:defPPr>
          </a:lstStyle>
          <a:p>
            <a:r>
              <a:rPr lang="en-US" sz="1200" dirty="0" err="1"/>
              <a:t>Yli-nuortti</a:t>
            </a:r>
            <a:r>
              <a:rPr lang="en-US" sz="1200" dirty="0"/>
              <a:t> river. Picture by </a:t>
            </a:r>
            <a:r>
              <a:rPr lang="en-US" sz="1200" dirty="0" err="1"/>
              <a:t>Aleksi</a:t>
            </a:r>
            <a:r>
              <a:rPr lang="en-US" sz="1200" dirty="0"/>
              <a:t> </a:t>
            </a:r>
            <a:r>
              <a:rPr lang="en-US" sz="1200" dirty="0" err="1"/>
              <a:t>Mikola</a:t>
            </a:r>
            <a:r>
              <a:rPr lang="en-US" sz="1200" dirty="0"/>
              <a:t>, 2014, courtesy of </a:t>
            </a:r>
            <a:r>
              <a:rPr lang="en-US" sz="1200" i="1" dirty="0"/>
              <a:t>Interact</a:t>
            </a:r>
          </a:p>
        </p:txBody>
      </p:sp>
    </p:spTree>
    <p:extLst>
      <p:ext uri="{BB962C8B-B14F-4D97-AF65-F5344CB8AC3E}">
        <p14:creationId xmlns:p14="http://schemas.microsoft.com/office/powerpoint/2010/main" val="7029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AFA789-C510-477F-AE3E-989422A37CA5}"/>
              </a:ext>
            </a:extLst>
          </p:cNvPr>
          <p:cNvSpPr txBox="1"/>
          <p:nvPr/>
        </p:nvSpPr>
        <p:spPr>
          <a:xfrm>
            <a:off x="950837" y="2675116"/>
            <a:ext cx="9370263" cy="3693318"/>
          </a:xfrm>
          <a:prstGeom prst="rect">
            <a:avLst/>
          </a:prstGeom>
          <a:noFill/>
        </p:spPr>
        <p:txBody>
          <a:bodyPr wrap="square" rtlCol="0">
            <a:spAutoFit/>
          </a:bodyPr>
          <a:lstStyle/>
          <a:p>
            <a:pPr algn="just"/>
            <a:endParaRPr lang="en-GB" dirty="0"/>
          </a:p>
          <a:p>
            <a:pPr algn="just"/>
            <a:r>
              <a:rPr lang="en-GB" sz="3600" dirty="0"/>
              <a:t>The area and depth of sea ice cover in summer has decreased by 15-20% over the past thirty years. This decline is expected to quicken, with almost no sea ice in summer expected by the end of this century.</a:t>
            </a:r>
          </a:p>
          <a:p>
            <a:pPr algn="just"/>
            <a:endParaRPr lang="en-GB" sz="3600" dirty="0"/>
          </a:p>
        </p:txBody>
      </p:sp>
      <p:sp>
        <p:nvSpPr>
          <p:cNvPr id="10" name="Title 1">
            <a:extLst>
              <a:ext uri="{FF2B5EF4-FFF2-40B4-BE49-F238E27FC236}">
                <a16:creationId xmlns:a16="http://schemas.microsoft.com/office/drawing/2014/main" id="{5C62AB51-71AC-4E59-A008-CE62D7420648}"/>
              </a:ext>
            </a:extLst>
          </p:cNvPr>
          <p:cNvSpPr>
            <a:spLocks noGrp="1"/>
          </p:cNvSpPr>
          <p:nvPr>
            <p:ph type="ctrTitle"/>
          </p:nvPr>
        </p:nvSpPr>
        <p:spPr>
          <a:xfrm>
            <a:off x="950838" y="1648187"/>
            <a:ext cx="4981383" cy="1071562"/>
          </a:xfrm>
        </p:spPr>
        <p:txBody>
          <a:bodyPr>
            <a:normAutofit/>
          </a:bodyPr>
          <a:lstStyle/>
          <a:p>
            <a:pPr algn="l"/>
            <a:r>
              <a:rPr lang="en-GB" sz="4800" dirty="0">
                <a:solidFill>
                  <a:srgbClr val="436469"/>
                </a:solidFill>
                <a:latin typeface="Museo 700" panose="02000000000000000000" pitchFamily="50" charset="0"/>
              </a:rPr>
              <a:t>Sea ice cover</a:t>
            </a:r>
          </a:p>
        </p:txBody>
      </p:sp>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spTree>
    <p:extLst>
      <p:ext uri="{BB962C8B-B14F-4D97-AF65-F5344CB8AC3E}">
        <p14:creationId xmlns:p14="http://schemas.microsoft.com/office/powerpoint/2010/main" val="668994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a:xfrm>
            <a:off x="0" y="181697"/>
            <a:ext cx="12192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 </a:t>
            </a:r>
            <a:r>
              <a:rPr lang="en-GB" sz="1600" dirty="0">
                <a:solidFill>
                  <a:srgbClr val="FFFF00"/>
                </a:solidFill>
              </a:rPr>
              <a:t>talking to young people about climate change</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1893" y="1137265"/>
            <a:ext cx="7866771" cy="5244514"/>
          </a:xfrm>
          <a:prstGeom prst="rect">
            <a:avLst/>
          </a:prstGeom>
        </p:spPr>
      </p:pic>
    </p:spTree>
    <p:extLst>
      <p:ext uri="{BB962C8B-B14F-4D97-AF65-F5344CB8AC3E}">
        <p14:creationId xmlns:p14="http://schemas.microsoft.com/office/powerpoint/2010/main" val="2964972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839</Words>
  <Application>Microsoft Office PowerPoint</Application>
  <PresentationFormat>Widescreen</PresentationFormat>
  <Paragraphs>61</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Museo 700</vt:lpstr>
      <vt:lpstr>Office Theme</vt:lpstr>
      <vt:lpstr>Mix and Match – Arctic Climate Trends</vt:lpstr>
      <vt:lpstr>Rising Temperatures</vt:lpstr>
      <vt:lpstr>PowerPoint Presentation</vt:lpstr>
      <vt:lpstr>Thawing permafrost</vt:lpstr>
      <vt:lpstr>PowerPoint Presentation</vt:lpstr>
      <vt:lpstr>Rising river flow</vt:lpstr>
      <vt:lpstr>PowerPoint Presentation</vt:lpstr>
      <vt:lpstr>Sea ice cover</vt:lpstr>
      <vt:lpstr>PowerPoint Presentation</vt:lpstr>
      <vt:lpstr>Melting glaciers and Greenland ice sheet</vt:lpstr>
      <vt:lpstr>PowerPoint Presentation</vt:lpstr>
      <vt:lpstr>The sea is getting fuller</vt:lpstr>
      <vt:lpstr>PowerPoint Presentation</vt:lpstr>
      <vt:lpstr>The Arctic is getting greener</vt:lpstr>
      <vt:lpstr>PowerPoint Presentation</vt:lpstr>
      <vt:lpstr>Arctic animals threatened</vt:lpstr>
      <vt:lpstr>PowerPoint Presentation</vt:lpstr>
      <vt:lpstr>Indigenous communities at risk</vt:lpstr>
      <vt:lpstr>PowerPoint Presentation</vt:lpstr>
      <vt:lpstr>Further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Here</dc:title>
  <dc:creator>Joe Mordle</dc:creator>
  <cp:lastModifiedBy>Vicky Oram-Ahern</cp:lastModifiedBy>
  <cp:revision>22</cp:revision>
  <dcterms:created xsi:type="dcterms:W3CDTF">2017-11-05T12:04:17Z</dcterms:created>
  <dcterms:modified xsi:type="dcterms:W3CDTF">2018-08-23T23:36:02Z</dcterms:modified>
</cp:coreProperties>
</file>