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84" r:id="rId3"/>
    <p:sldId id="287" r:id="rId4"/>
    <p:sldId id="292" r:id="rId5"/>
    <p:sldId id="293" r:id="rId6"/>
    <p:sldId id="296" r:id="rId7"/>
    <p:sldId id="299" r:id="rId8"/>
    <p:sldId id="301" r:id="rId9"/>
    <p:sldId id="303" r:id="rId10"/>
    <p:sldId id="306" r:id="rId11"/>
    <p:sldId id="307" r:id="rId12"/>
    <p:sldId id="313" r:id="rId13"/>
    <p:sldId id="314" r:id="rId14"/>
    <p:sldId id="315" r:id="rId15"/>
    <p:sldId id="317" r:id="rId16"/>
    <p:sldId id="319" r:id="rId17"/>
    <p:sldId id="320" r:id="rId18"/>
    <p:sldId id="321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340" r:id="rId31"/>
    <p:sldId id="341" r:id="rId32"/>
    <p:sldId id="342" r:id="rId33"/>
    <p:sldId id="343" r:id="rId34"/>
    <p:sldId id="344" r:id="rId35"/>
    <p:sldId id="345" r:id="rId36"/>
    <p:sldId id="328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99AC"/>
    <a:srgbClr val="63C3D1"/>
    <a:srgbClr val="FFFF00"/>
    <a:srgbClr val="70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97" autoAdjust="0"/>
    <p:restoredTop sz="95389" autoAdjust="0"/>
  </p:normalViewPr>
  <p:slideViewPr>
    <p:cSldViewPr snapToGrid="0">
      <p:cViewPr varScale="1">
        <p:scale>
          <a:sx n="64" d="100"/>
          <a:sy n="64" d="100"/>
        </p:scale>
        <p:origin x="112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999AF-0AE9-4F7B-985D-9F324DF34393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7F839B-30E9-4DFF-9482-745B400DDE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8253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Today we’re talking about </a:t>
            </a:r>
            <a:r>
              <a:rPr lang="en-GB" baseline="0" dirty="0"/>
              <a:t>Explorers, the Arctic and climate change…. Don’t worry too much if there are any words you don’t understand, we’ll explain things as we go along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53614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Capton</a:t>
            </a:r>
            <a:r>
              <a:rPr lang="en-GB" dirty="0"/>
              <a:t> 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2764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675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222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12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5979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006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14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521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63440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Cation 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65430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203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726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392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880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1304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2574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413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974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Caption 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650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F3216-B503-41E0-BD16-B08C2AAABE71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531C3-5CB5-4E1D-8B2E-7B2F97869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197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F3216-B503-41E0-BD16-B08C2AAABE71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531C3-5CB5-4E1D-8B2E-7B2F97869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490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F3216-B503-41E0-BD16-B08C2AAABE71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531C3-5CB5-4E1D-8B2E-7B2F97869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8840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F3216-B503-41E0-BD16-B08C2AAABE71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531C3-5CB5-4E1D-8B2E-7B2F97869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202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F3216-B503-41E0-BD16-B08C2AAABE71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531C3-5CB5-4E1D-8B2E-7B2F97869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602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F3216-B503-41E0-BD16-B08C2AAABE71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531C3-5CB5-4E1D-8B2E-7B2F97869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915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F3216-B503-41E0-BD16-B08C2AAABE71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531C3-5CB5-4E1D-8B2E-7B2F97869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284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F3216-B503-41E0-BD16-B08C2AAABE71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531C3-5CB5-4E1D-8B2E-7B2F97869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4026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F3216-B503-41E0-BD16-B08C2AAABE71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531C3-5CB5-4E1D-8B2E-7B2F97869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3451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F3216-B503-41E0-BD16-B08C2AAABE71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531C3-5CB5-4E1D-8B2E-7B2F97869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177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F3216-B503-41E0-BD16-B08C2AAABE71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531C3-5CB5-4E1D-8B2E-7B2F97869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777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F3216-B503-41E0-BD16-B08C2AAABE71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531C3-5CB5-4E1D-8B2E-7B2F97869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606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019778"/>
            <a:ext cx="12192000" cy="3838222"/>
          </a:xfrm>
          <a:prstGeom prst="rect">
            <a:avLst/>
          </a:prstGeom>
          <a:solidFill>
            <a:srgbClr val="63C3D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201036"/>
            <a:ext cx="12192000" cy="1673912"/>
          </a:xfrm>
        </p:spPr>
        <p:txBody>
          <a:bodyPr wrap="none">
            <a:noAutofit/>
          </a:bodyPr>
          <a:lstStyle/>
          <a:p>
            <a:r>
              <a:rPr lang="en-GB" sz="3800" b="1" dirty="0"/>
              <a:t>Images of the Arctic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8611" y="496054"/>
            <a:ext cx="4924830" cy="483794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326315"/>
            <a:ext cx="12192000" cy="53168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386650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FFFF00"/>
                </a:solidFill>
              </a:rPr>
              <a:t>wickedweatherwatch.org.uk </a:t>
            </a:r>
            <a:r>
              <a:rPr lang="en-GB" sz="1600" dirty="0">
                <a:solidFill>
                  <a:srgbClr val="FFFF00"/>
                </a:solidFill>
              </a:rPr>
              <a:t>- talking to young people about climate change</a:t>
            </a:r>
          </a:p>
        </p:txBody>
      </p:sp>
    </p:spTree>
    <p:extLst>
      <p:ext uri="{BB962C8B-B14F-4D97-AF65-F5344CB8AC3E}">
        <p14:creationId xmlns:p14="http://schemas.microsoft.com/office/powerpoint/2010/main" val="2512808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430490">
            <a:off x="4617914" y="205137"/>
            <a:ext cx="5106416" cy="6450773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4" name="Picture 3" descr="thumb_Puppies Outside the Museum 19-09_102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925" y="0"/>
            <a:ext cx="4574286" cy="665747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12354" y="339670"/>
            <a:ext cx="2227645" cy="1033776"/>
            <a:chOff x="268055" y="0"/>
            <a:chExt cx="2993490" cy="1279434"/>
          </a:xfrm>
        </p:grpSpPr>
        <p:sp>
          <p:nvSpPr>
            <p:cNvPr id="6" name="Rectangle 5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</a:rPr>
                <a:t>Picture 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8091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430490">
            <a:off x="123913" y="1214966"/>
            <a:ext cx="11936422" cy="5322443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4" name="Picture 3" descr="thumb_svalbard-day2-16th-0480_102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06" y="850670"/>
            <a:ext cx="11496841" cy="576361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12354" y="339670"/>
            <a:ext cx="2214277" cy="1033776"/>
            <a:chOff x="268055" y="0"/>
            <a:chExt cx="2993490" cy="1279434"/>
          </a:xfrm>
        </p:grpSpPr>
        <p:sp>
          <p:nvSpPr>
            <p:cNvPr id="6" name="Rectangle 5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09246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430490">
            <a:off x="3202003" y="496950"/>
            <a:ext cx="8800493" cy="6042025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383" y="221339"/>
            <a:ext cx="8280400" cy="63246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12355" y="339670"/>
            <a:ext cx="2187540" cy="1033776"/>
            <a:chOff x="268055" y="0"/>
            <a:chExt cx="2993490" cy="1279434"/>
          </a:xfrm>
        </p:grpSpPr>
        <p:sp>
          <p:nvSpPr>
            <p:cNvPr id="5" name="Rectangle 4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11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6517" y="6336632"/>
            <a:ext cx="2838115" cy="360947"/>
          </a:xfrm>
        </p:spPr>
        <p:txBody>
          <a:bodyPr>
            <a:normAutofit fontScale="90000"/>
          </a:bodyPr>
          <a:lstStyle/>
          <a:p>
            <a:r>
              <a:rPr lang="en-US" sz="1200" dirty="0"/>
              <a:t>Photo by Anna </a:t>
            </a:r>
            <a:r>
              <a:rPr lang="en-US" sz="1200" dirty="0" err="1"/>
              <a:t>Konopzcak</a:t>
            </a:r>
            <a:r>
              <a:rPr lang="en-US" sz="1200" dirty="0"/>
              <a:t>, courtesy of INTERACT</a:t>
            </a:r>
          </a:p>
        </p:txBody>
      </p:sp>
    </p:spTree>
    <p:extLst>
      <p:ext uri="{BB962C8B-B14F-4D97-AF65-F5344CB8AC3E}">
        <p14:creationId xmlns:p14="http://schemas.microsoft.com/office/powerpoint/2010/main" val="4027749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430490">
            <a:off x="3765367" y="370346"/>
            <a:ext cx="7408298" cy="6207928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7788" y="106950"/>
            <a:ext cx="6684211" cy="6474621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12354" y="339670"/>
            <a:ext cx="2241013" cy="1033776"/>
            <a:chOff x="268055" y="0"/>
            <a:chExt cx="2993490" cy="1279434"/>
          </a:xfrm>
        </p:grpSpPr>
        <p:sp>
          <p:nvSpPr>
            <p:cNvPr id="6" name="Rectangle 5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12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166498" y="6399277"/>
            <a:ext cx="31582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Photo by Sergey </a:t>
            </a:r>
            <a:r>
              <a:rPr lang="en-US" sz="1200" dirty="0" err="1"/>
              <a:t>Kirpotin</a:t>
            </a:r>
            <a:r>
              <a:rPr lang="en-US" sz="1200" dirty="0"/>
              <a:t>, courtesy of INTERACT</a:t>
            </a:r>
          </a:p>
        </p:txBody>
      </p:sp>
    </p:spTree>
    <p:extLst>
      <p:ext uri="{BB962C8B-B14F-4D97-AF65-F5344CB8AC3E}">
        <p14:creationId xmlns:p14="http://schemas.microsoft.com/office/powerpoint/2010/main" val="4024319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430490">
            <a:off x="2740969" y="420062"/>
            <a:ext cx="9248756" cy="615613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7790" y="136116"/>
            <a:ext cx="8783053" cy="6387675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12354" y="339670"/>
            <a:ext cx="2241013" cy="1033776"/>
            <a:chOff x="268055" y="0"/>
            <a:chExt cx="2993490" cy="1279434"/>
          </a:xfrm>
        </p:grpSpPr>
        <p:sp>
          <p:nvSpPr>
            <p:cNvPr id="6" name="Rectangle 5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13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50916" y="6452750"/>
            <a:ext cx="29024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Photo by Karin Ebert, courtesy of INTERACT</a:t>
            </a:r>
          </a:p>
        </p:txBody>
      </p:sp>
    </p:spTree>
    <p:extLst>
      <p:ext uri="{BB962C8B-B14F-4D97-AF65-F5344CB8AC3E}">
        <p14:creationId xmlns:p14="http://schemas.microsoft.com/office/powerpoint/2010/main" val="4212420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430490">
            <a:off x="4049351" y="364344"/>
            <a:ext cx="5904645" cy="6394199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906" y="120315"/>
            <a:ext cx="5418357" cy="6523789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12354" y="339670"/>
            <a:ext cx="2214277" cy="1033776"/>
            <a:chOff x="268055" y="0"/>
            <a:chExt cx="2993490" cy="1279434"/>
          </a:xfrm>
        </p:grpSpPr>
        <p:sp>
          <p:nvSpPr>
            <p:cNvPr id="6" name="Rectangle 5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2304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21430490">
            <a:off x="1785344" y="504106"/>
            <a:ext cx="10176951" cy="6089956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1562" y="200528"/>
            <a:ext cx="6563316" cy="63366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0731" y="200529"/>
            <a:ext cx="3168316" cy="6336632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12354" y="339670"/>
            <a:ext cx="2214277" cy="1033776"/>
            <a:chOff x="268055" y="0"/>
            <a:chExt cx="2993490" cy="1279434"/>
          </a:xfrm>
        </p:grpSpPr>
        <p:sp>
          <p:nvSpPr>
            <p:cNvPr id="7" name="Rectangle 6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15</a:t>
              </a:r>
            </a:p>
          </p:txBody>
        </p:sp>
      </p:grpSp>
      <p:sp>
        <p:nvSpPr>
          <p:cNvPr id="10" name="Rectangle 9"/>
          <p:cNvSpPr/>
          <p:nvPr/>
        </p:nvSpPr>
        <p:spPr>
          <a:xfrm>
            <a:off x="93579" y="6118543"/>
            <a:ext cx="16309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Photo by </a:t>
            </a:r>
            <a:r>
              <a:rPr lang="en-US" sz="1200" dirty="0" err="1"/>
              <a:t>Mikko</a:t>
            </a:r>
            <a:r>
              <a:rPr lang="en-US" sz="1200" dirty="0"/>
              <a:t> </a:t>
            </a:r>
            <a:r>
              <a:rPr lang="en-US" sz="1200" dirty="0" err="1"/>
              <a:t>Jokinen</a:t>
            </a:r>
            <a:r>
              <a:rPr lang="en-US" sz="1200" dirty="0"/>
              <a:t>, courtesy of INTERACT</a:t>
            </a:r>
          </a:p>
        </p:txBody>
      </p:sp>
    </p:spTree>
    <p:extLst>
      <p:ext uri="{BB962C8B-B14F-4D97-AF65-F5344CB8AC3E}">
        <p14:creationId xmlns:p14="http://schemas.microsoft.com/office/powerpoint/2010/main" val="39355336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430490">
            <a:off x="4529794" y="261844"/>
            <a:ext cx="3068982" cy="6502166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5911" y="106954"/>
            <a:ext cx="2616469" cy="6523789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12354" y="339670"/>
            <a:ext cx="2214277" cy="1033776"/>
            <a:chOff x="268055" y="0"/>
            <a:chExt cx="2993490" cy="1279434"/>
          </a:xfrm>
        </p:grpSpPr>
        <p:sp>
          <p:nvSpPr>
            <p:cNvPr id="6" name="Rectangle 5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16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8697365" y="6359176"/>
            <a:ext cx="32670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Photo by José </a:t>
            </a:r>
            <a:r>
              <a:rPr lang="en-US" sz="1200" dirty="0" err="1"/>
              <a:t>Gérin-Lajoie</a:t>
            </a:r>
            <a:r>
              <a:rPr lang="en-US" sz="1200" dirty="0"/>
              <a:t>, courtesy of INTERACT</a:t>
            </a:r>
          </a:p>
        </p:txBody>
      </p:sp>
    </p:spTree>
    <p:extLst>
      <p:ext uri="{BB962C8B-B14F-4D97-AF65-F5344CB8AC3E}">
        <p14:creationId xmlns:p14="http://schemas.microsoft.com/office/powerpoint/2010/main" val="33272558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 rot="21430490">
            <a:off x="167035" y="3293858"/>
            <a:ext cx="11405704" cy="3257928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sp>
        <p:nvSpPr>
          <p:cNvPr id="10" name="Rectangle 9"/>
          <p:cNvSpPr/>
          <p:nvPr/>
        </p:nvSpPr>
        <p:spPr>
          <a:xfrm rot="21430490">
            <a:off x="8987084" y="305107"/>
            <a:ext cx="3099812" cy="2556027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83" y="120319"/>
            <a:ext cx="2835044" cy="26759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84" y="2974031"/>
            <a:ext cx="11042316" cy="357035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12354" y="339670"/>
            <a:ext cx="2227645" cy="1033776"/>
            <a:chOff x="268055" y="0"/>
            <a:chExt cx="2993490" cy="1279434"/>
          </a:xfrm>
        </p:grpSpPr>
        <p:sp>
          <p:nvSpPr>
            <p:cNvPr id="8" name="Rectangle 7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17</a:t>
              </a:r>
            </a:p>
          </p:txBody>
        </p:sp>
      </p:grpSp>
      <p:sp>
        <p:nvSpPr>
          <p:cNvPr id="4" name="Rectangle 3"/>
          <p:cNvSpPr/>
          <p:nvPr/>
        </p:nvSpPr>
        <p:spPr>
          <a:xfrm>
            <a:off x="170224" y="2602650"/>
            <a:ext cx="37467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Photos by Pier Paolo </a:t>
            </a:r>
            <a:r>
              <a:rPr lang="en-US" sz="1200" dirty="0" err="1"/>
              <a:t>Franzese</a:t>
            </a:r>
            <a:r>
              <a:rPr lang="en-US" sz="1200" dirty="0"/>
              <a:t>, courtesy of INTERACT</a:t>
            </a:r>
          </a:p>
        </p:txBody>
      </p:sp>
    </p:spTree>
    <p:extLst>
      <p:ext uri="{BB962C8B-B14F-4D97-AF65-F5344CB8AC3E}">
        <p14:creationId xmlns:p14="http://schemas.microsoft.com/office/powerpoint/2010/main" val="32976706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844441" y="2664497"/>
            <a:ext cx="6205980" cy="1676111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Glaciers in the fjords </a:t>
            </a:r>
            <a:br>
              <a:rPr lang="en-US" dirty="0"/>
            </a:br>
            <a:r>
              <a:rPr lang="en-US" dirty="0"/>
              <a:t>melt and turn into water.</a:t>
            </a:r>
          </a:p>
        </p:txBody>
      </p:sp>
    </p:spTree>
    <p:extLst>
      <p:ext uri="{BB962C8B-B14F-4D97-AF65-F5344CB8AC3E}">
        <p14:creationId xmlns:p14="http://schemas.microsoft.com/office/powerpoint/2010/main" val="3253365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89160" y="2938879"/>
            <a:ext cx="5761939" cy="3663768"/>
            <a:chOff x="-32345" y="2485651"/>
            <a:chExt cx="6007416" cy="3880708"/>
          </a:xfrm>
        </p:grpSpPr>
        <p:sp>
          <p:nvSpPr>
            <p:cNvPr id="10" name="Rectangle 9"/>
            <p:cNvSpPr/>
            <p:nvPr/>
          </p:nvSpPr>
          <p:spPr>
            <a:xfrm rot="21430490">
              <a:off x="-32345" y="2690829"/>
              <a:ext cx="6007416" cy="3675530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420" y="2485651"/>
              <a:ext cx="5578669" cy="3731777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5936332" y="155079"/>
            <a:ext cx="6139654" cy="3197311"/>
            <a:chOff x="5683897" y="317527"/>
            <a:chExt cx="6392089" cy="3494046"/>
          </a:xfrm>
        </p:grpSpPr>
        <p:sp>
          <p:nvSpPr>
            <p:cNvPr id="9" name="Rectangle 8"/>
            <p:cNvSpPr/>
            <p:nvPr/>
          </p:nvSpPr>
          <p:spPr>
            <a:xfrm rot="21430490">
              <a:off x="5683897" y="476372"/>
              <a:ext cx="6392089" cy="333520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0563" y="317527"/>
              <a:ext cx="6056892" cy="3424747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312355" y="339670"/>
            <a:ext cx="2020830" cy="1033776"/>
            <a:chOff x="268055" y="0"/>
            <a:chExt cx="2993490" cy="1279434"/>
          </a:xfrm>
        </p:grpSpPr>
        <p:sp>
          <p:nvSpPr>
            <p:cNvPr id="7" name="Rectangle 6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154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493518" y="2810070"/>
            <a:ext cx="7790225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Traditional houses in the village of </a:t>
            </a:r>
            <a:r>
              <a:rPr lang="en-US" dirty="0" err="1"/>
              <a:t>Qeqertarsuatsiaat</a:t>
            </a:r>
            <a:r>
              <a:rPr lang="en-US" dirty="0"/>
              <a:t>, Greenland.</a:t>
            </a:r>
          </a:p>
        </p:txBody>
      </p:sp>
    </p:spTree>
    <p:extLst>
      <p:ext uri="{BB962C8B-B14F-4D97-AF65-F5344CB8AC3E}">
        <p14:creationId xmlns:p14="http://schemas.microsoft.com/office/powerpoint/2010/main" val="38251391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idx="1"/>
          </p:nvPr>
        </p:nvSpPr>
        <p:spPr>
          <a:xfrm>
            <a:off x="2870201" y="2574257"/>
            <a:ext cx="5511799" cy="11154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dirty="0">
                <a:latin typeface="+mj-lt"/>
              </a:rPr>
              <a:t>An iceberg floats in the Arctic Ocean.</a:t>
            </a:r>
          </a:p>
        </p:txBody>
      </p:sp>
    </p:spTree>
    <p:extLst>
      <p:ext uri="{BB962C8B-B14F-4D97-AF65-F5344CB8AC3E}">
        <p14:creationId xmlns:p14="http://schemas.microsoft.com/office/powerpoint/2010/main" val="29710473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990601" y="264310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Aurora borealis – the northern lights – over </a:t>
            </a:r>
            <a:r>
              <a:rPr lang="en-US" dirty="0" err="1"/>
              <a:t>Upernavik</a:t>
            </a:r>
            <a:r>
              <a:rPr lang="en-US" dirty="0"/>
              <a:t> </a:t>
            </a:r>
            <a:r>
              <a:rPr lang="en-US" dirty="0" err="1"/>
              <a:t>Harbour</a:t>
            </a:r>
            <a:r>
              <a:rPr lang="en-US" dirty="0"/>
              <a:t>, Greenland.</a:t>
            </a:r>
          </a:p>
        </p:txBody>
      </p:sp>
    </p:spTree>
    <p:extLst>
      <p:ext uri="{BB962C8B-B14F-4D97-AF65-F5344CB8AC3E}">
        <p14:creationId xmlns:p14="http://schemas.microsoft.com/office/powerpoint/2010/main" val="603529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033338" y="2616371"/>
            <a:ext cx="820687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Sailing through the rough waves of the Arctic Ocean.</a:t>
            </a:r>
          </a:p>
        </p:txBody>
      </p:sp>
    </p:spTree>
    <p:extLst>
      <p:ext uri="{BB962C8B-B14F-4D97-AF65-F5344CB8AC3E}">
        <p14:creationId xmlns:p14="http://schemas.microsoft.com/office/powerpoint/2010/main" val="2545837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195053" y="2397130"/>
            <a:ext cx="6510421" cy="19075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First polar bear sighting on the Polar Ocean Challenge.</a:t>
            </a:r>
          </a:p>
        </p:txBody>
      </p:sp>
    </p:spTree>
    <p:extLst>
      <p:ext uri="{BB962C8B-B14F-4D97-AF65-F5344CB8AC3E}">
        <p14:creationId xmlns:p14="http://schemas.microsoft.com/office/powerpoint/2010/main" val="39478578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416755" y="2245895"/>
            <a:ext cx="678071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Geese flying overhead near the coast of Greenland.</a:t>
            </a:r>
          </a:p>
        </p:txBody>
      </p:sp>
    </p:spTree>
    <p:extLst>
      <p:ext uri="{BB962C8B-B14F-4D97-AF65-F5344CB8AC3E}">
        <p14:creationId xmlns:p14="http://schemas.microsoft.com/office/powerpoint/2010/main" val="9545382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010563" y="2212828"/>
            <a:ext cx="5518490" cy="181219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Ice in the Arctic Ocean, as seen from the sky.</a:t>
            </a:r>
          </a:p>
        </p:txBody>
      </p:sp>
    </p:spTree>
    <p:extLst>
      <p:ext uri="{BB962C8B-B14F-4D97-AF65-F5344CB8AC3E}">
        <p14:creationId xmlns:p14="http://schemas.microsoft.com/office/powerpoint/2010/main" val="8895824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026348" y="2414554"/>
            <a:ext cx="485385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Husky dog puppy.</a:t>
            </a:r>
          </a:p>
        </p:txBody>
      </p:sp>
    </p:spTree>
    <p:extLst>
      <p:ext uri="{BB962C8B-B14F-4D97-AF65-F5344CB8AC3E}">
        <p14:creationId xmlns:p14="http://schemas.microsoft.com/office/powerpoint/2010/main" val="23274850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063999" y="2219159"/>
            <a:ext cx="4775201" cy="1310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Volcano in Svalbard, Norway.</a:t>
            </a:r>
          </a:p>
        </p:txBody>
      </p:sp>
    </p:spTree>
    <p:extLst>
      <p:ext uri="{BB962C8B-B14F-4D97-AF65-F5344CB8AC3E}">
        <p14:creationId xmlns:p14="http://schemas.microsoft.com/office/powerpoint/2010/main" val="32736312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876915" y="2085474"/>
            <a:ext cx="7520152" cy="3061368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Lowland areas with permafrost (permanently frozen ground) form patterned ground with small lakes.</a:t>
            </a:r>
          </a:p>
        </p:txBody>
      </p:sp>
    </p:spTree>
    <p:extLst>
      <p:ext uri="{BB962C8B-B14F-4D97-AF65-F5344CB8AC3E}">
        <p14:creationId xmlns:p14="http://schemas.microsoft.com/office/powerpoint/2010/main" val="1347429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176211" y="227264"/>
            <a:ext cx="5727059" cy="3288632"/>
            <a:chOff x="1438661" y="227263"/>
            <a:chExt cx="10076937" cy="6351975"/>
          </a:xfrm>
        </p:grpSpPr>
        <p:sp>
          <p:nvSpPr>
            <p:cNvPr id="8" name="Rectangle 7"/>
            <p:cNvSpPr/>
            <p:nvPr/>
          </p:nvSpPr>
          <p:spPr>
            <a:xfrm rot="21430490">
              <a:off x="1438661" y="533031"/>
              <a:ext cx="10076937" cy="5978034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37894" y="227263"/>
              <a:ext cx="9523201" cy="6351975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312355" y="339670"/>
            <a:ext cx="2020830" cy="1033776"/>
            <a:chOff x="268055" y="0"/>
            <a:chExt cx="2993490" cy="1279434"/>
          </a:xfrm>
        </p:grpSpPr>
        <p:sp>
          <p:nvSpPr>
            <p:cNvPr id="6" name="Rectangle 5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2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3894" y="3074732"/>
            <a:ext cx="6601947" cy="3435689"/>
            <a:chOff x="1183619" y="-26736"/>
            <a:chExt cx="10672120" cy="6411017"/>
          </a:xfrm>
        </p:grpSpPr>
        <p:sp>
          <p:nvSpPr>
            <p:cNvPr id="11" name="Rectangle 10"/>
            <p:cNvSpPr/>
            <p:nvPr/>
          </p:nvSpPr>
          <p:spPr>
            <a:xfrm rot="21430490">
              <a:off x="1183619" y="369305"/>
              <a:ext cx="10672120" cy="6007937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0736" y="-26736"/>
              <a:ext cx="10080216" cy="64110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92042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847474" y="1764632"/>
            <a:ext cx="6911473" cy="359610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Forest Tundra Zone in western Siberia has lakes and mires with permafrost.</a:t>
            </a:r>
          </a:p>
        </p:txBody>
      </p:sp>
    </p:spTree>
    <p:extLst>
      <p:ext uri="{BB962C8B-B14F-4D97-AF65-F5344CB8AC3E}">
        <p14:creationId xmlns:p14="http://schemas.microsoft.com/office/powerpoint/2010/main" val="31097638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3422315" y="1023779"/>
            <a:ext cx="6653017" cy="53049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Reindeer are one of the largest animals that eat plants. They are found in Finland and Sweden.</a:t>
            </a:r>
          </a:p>
        </p:txBody>
      </p:sp>
    </p:spTree>
    <p:extLst>
      <p:ext uri="{BB962C8B-B14F-4D97-AF65-F5344CB8AC3E}">
        <p14:creationId xmlns:p14="http://schemas.microsoft.com/office/powerpoint/2010/main" val="377329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191042" y="525550"/>
            <a:ext cx="6059905" cy="58493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An Arctic ground squirrel.</a:t>
            </a:r>
          </a:p>
        </p:txBody>
      </p:sp>
    </p:spTree>
    <p:extLst>
      <p:ext uri="{BB962C8B-B14F-4D97-AF65-F5344CB8AC3E}">
        <p14:creationId xmlns:p14="http://schemas.microsoft.com/office/powerpoint/2010/main" val="34266690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593474" y="2330287"/>
            <a:ext cx="7673474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Sámi children practicing with a lasso in Lapland, Finland.</a:t>
            </a:r>
          </a:p>
        </p:txBody>
      </p:sp>
    </p:spTree>
    <p:extLst>
      <p:ext uri="{BB962C8B-B14F-4D97-AF65-F5344CB8AC3E}">
        <p14:creationId xmlns:p14="http://schemas.microsoft.com/office/powerpoint/2010/main" val="14875297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87359" y="2570919"/>
            <a:ext cx="7711223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Ice fishing in the far north of Canada.</a:t>
            </a:r>
          </a:p>
        </p:txBody>
      </p:sp>
    </p:spTree>
    <p:extLst>
      <p:ext uri="{BB962C8B-B14F-4D97-AF65-F5344CB8AC3E}">
        <p14:creationId xmlns:p14="http://schemas.microsoft.com/office/powerpoint/2010/main" val="22762449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459050" y="2717971"/>
            <a:ext cx="8436037" cy="212972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The </a:t>
            </a:r>
            <a:r>
              <a:rPr lang="en-US" dirty="0" err="1"/>
              <a:t>Abisko</a:t>
            </a:r>
            <a:r>
              <a:rPr lang="en-US" dirty="0"/>
              <a:t> region of Sweden has forests, mountains and lakes. Tourism and fishing are two ways for people to make a living there.</a:t>
            </a:r>
          </a:p>
        </p:txBody>
      </p:sp>
    </p:spTree>
    <p:extLst>
      <p:ext uri="{BB962C8B-B14F-4D97-AF65-F5344CB8AC3E}">
        <p14:creationId xmlns:p14="http://schemas.microsoft.com/office/powerpoint/2010/main" val="22870074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0357" y="1450772"/>
            <a:ext cx="1092121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+mj-lt"/>
              </a:rPr>
              <a:t>Caption 1: Glaciers in the fjords melt and turn into water. </a:t>
            </a:r>
          </a:p>
          <a:p>
            <a:r>
              <a:rPr lang="en-US" dirty="0">
                <a:latin typeface="+mj-lt"/>
              </a:rPr>
              <a:t>Caption 2: Traditional houses in the village of </a:t>
            </a:r>
            <a:r>
              <a:rPr lang="en-US" dirty="0" err="1">
                <a:latin typeface="+mj-lt"/>
              </a:rPr>
              <a:t>Qeqertarsuatsiaat</a:t>
            </a:r>
            <a:r>
              <a:rPr lang="en-US" dirty="0">
                <a:latin typeface="+mj-lt"/>
              </a:rPr>
              <a:t>, Greenland.</a:t>
            </a:r>
          </a:p>
          <a:p>
            <a:r>
              <a:rPr lang="en-US" dirty="0">
                <a:latin typeface="+mj-lt"/>
              </a:rPr>
              <a:t>Caption 3: A iceberg floats in the Arctic Ocean</a:t>
            </a:r>
          </a:p>
          <a:p>
            <a:r>
              <a:rPr lang="en-US" dirty="0">
                <a:latin typeface="+mj-lt"/>
              </a:rPr>
              <a:t>Caption 4: Aurora borealis – the northern lights – over </a:t>
            </a:r>
            <a:r>
              <a:rPr lang="en-US" dirty="0" err="1">
                <a:latin typeface="+mj-lt"/>
              </a:rPr>
              <a:t>Upernavik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Harbour</a:t>
            </a:r>
            <a:r>
              <a:rPr lang="en-US" dirty="0">
                <a:latin typeface="+mj-lt"/>
              </a:rPr>
              <a:t>, Greenland.</a:t>
            </a:r>
          </a:p>
          <a:p>
            <a:r>
              <a:rPr lang="en-US" dirty="0">
                <a:latin typeface="+mj-lt"/>
              </a:rPr>
              <a:t>Caption 5: Sailing through the rough waves of the Arctic Ocean.</a:t>
            </a:r>
          </a:p>
          <a:p>
            <a:r>
              <a:rPr lang="en-US" dirty="0">
                <a:latin typeface="+mj-lt"/>
              </a:rPr>
              <a:t>Caption 6:The first polar bear sighting on the Polar Ocean Challenge.</a:t>
            </a:r>
          </a:p>
          <a:p>
            <a:r>
              <a:rPr lang="en-US" dirty="0">
                <a:latin typeface="+mj-lt"/>
              </a:rPr>
              <a:t>Caption 7: Geese flying over the coast of Greenland.</a:t>
            </a:r>
          </a:p>
          <a:p>
            <a:r>
              <a:rPr lang="en-US" dirty="0">
                <a:latin typeface="+mj-lt"/>
              </a:rPr>
              <a:t>Caption 8: Ice in the Arctic Ocean, as seen from the sky.</a:t>
            </a:r>
          </a:p>
          <a:p>
            <a:r>
              <a:rPr lang="en-US" dirty="0">
                <a:latin typeface="+mj-lt"/>
              </a:rPr>
              <a:t>Caption 9: Husky dog puppy.</a:t>
            </a:r>
          </a:p>
          <a:p>
            <a:r>
              <a:rPr lang="en-US" dirty="0">
                <a:latin typeface="+mj-lt"/>
              </a:rPr>
              <a:t>Caption 10: Volcano in Svalbard, Norway.</a:t>
            </a:r>
          </a:p>
          <a:p>
            <a:r>
              <a:rPr lang="en-GB" dirty="0">
                <a:latin typeface="+mj-lt"/>
              </a:rPr>
              <a:t>Caption 11: </a:t>
            </a:r>
            <a:r>
              <a:rPr lang="en-US" dirty="0">
                <a:latin typeface="+mj-lt"/>
              </a:rPr>
              <a:t>Lowland areas with permafrost (permanently frozen ground) form patterned ground with small lakes.</a:t>
            </a:r>
          </a:p>
          <a:p>
            <a:r>
              <a:rPr lang="en-US" dirty="0">
                <a:latin typeface="+mj-lt"/>
              </a:rPr>
              <a:t>Caption 12: The Forest Tundra Zone in western Siberia has lakes and mires with permafrost.</a:t>
            </a:r>
          </a:p>
          <a:p>
            <a:r>
              <a:rPr lang="en-US" dirty="0">
                <a:latin typeface="+mj-lt"/>
              </a:rPr>
              <a:t>Caption 13: Reindeer are one of the largest animals that eat plants. They are found in Finland and Sweden.</a:t>
            </a:r>
          </a:p>
          <a:p>
            <a:r>
              <a:rPr lang="en-US" dirty="0">
                <a:latin typeface="+mj-lt"/>
              </a:rPr>
              <a:t>Caption 14: An Arctic ground squirrel.</a:t>
            </a:r>
          </a:p>
          <a:p>
            <a:r>
              <a:rPr lang="en-US" dirty="0">
                <a:latin typeface="+mj-lt"/>
              </a:rPr>
              <a:t>Caption 15: Sámi children practicing with a lasso in Lapland, Finland.</a:t>
            </a:r>
          </a:p>
          <a:p>
            <a:r>
              <a:rPr lang="en-US" dirty="0">
                <a:latin typeface="+mj-lt"/>
              </a:rPr>
              <a:t>Caption 16: Ice fishing in the far north of Canada.</a:t>
            </a:r>
          </a:p>
          <a:p>
            <a:r>
              <a:rPr lang="en-US" dirty="0">
                <a:latin typeface="+mj-lt"/>
              </a:rPr>
              <a:t>Caption 17: The </a:t>
            </a:r>
            <a:r>
              <a:rPr lang="en-US" dirty="0" err="1">
                <a:latin typeface="+mj-lt"/>
              </a:rPr>
              <a:t>Abisko</a:t>
            </a:r>
            <a:r>
              <a:rPr lang="en-US" dirty="0">
                <a:latin typeface="+mj-lt"/>
              </a:rPr>
              <a:t> region of Sweden has forests, mountains and lakes. Tourism and fishing are two ways for 	</a:t>
            </a:r>
            <a:r>
              <a:rPr lang="en-US">
                <a:latin typeface="+mj-lt"/>
              </a:rPr>
              <a:t>people to make </a:t>
            </a:r>
            <a:r>
              <a:rPr lang="en-US" dirty="0">
                <a:latin typeface="+mj-lt"/>
              </a:rPr>
              <a:t>a living there.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12354" y="339670"/>
            <a:ext cx="2473049" cy="886019"/>
            <a:chOff x="268055" y="0"/>
            <a:chExt cx="2993490" cy="1279434"/>
          </a:xfrm>
        </p:grpSpPr>
        <p:sp>
          <p:nvSpPr>
            <p:cNvPr id="9" name="Rectangle 8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63C3D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Answers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7869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430490">
            <a:off x="830204" y="671154"/>
            <a:ext cx="11059443" cy="5829778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4" name="Content Placeholder 3" descr="thumb_Approaching Upernavik - iceberg 18-09_1024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97924" y="304367"/>
            <a:ext cx="10515600" cy="6281737"/>
          </a:xfrm>
        </p:spPr>
      </p:pic>
      <p:grpSp>
        <p:nvGrpSpPr>
          <p:cNvPr id="5" name="Group 4"/>
          <p:cNvGrpSpPr/>
          <p:nvPr/>
        </p:nvGrpSpPr>
        <p:grpSpPr>
          <a:xfrm>
            <a:off x="312355" y="286198"/>
            <a:ext cx="2020830" cy="1033776"/>
            <a:chOff x="268055" y="0"/>
            <a:chExt cx="2993490" cy="1279434"/>
          </a:xfrm>
        </p:grpSpPr>
        <p:sp>
          <p:nvSpPr>
            <p:cNvPr id="6" name="Rectangle 5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7535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430490">
            <a:off x="3029417" y="953423"/>
            <a:ext cx="8859694" cy="5236943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4" name="Content Placeholder 3" descr="thumb_Aurora over the Harbour with Moon! 19-09_102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595" r="-30595"/>
          <a:stretch>
            <a:fillRect/>
          </a:stretch>
        </p:blipFill>
        <p:spPr>
          <a:xfrm>
            <a:off x="838201" y="668421"/>
            <a:ext cx="13173222" cy="5508542"/>
          </a:xfrm>
        </p:spPr>
      </p:pic>
      <p:grpSp>
        <p:nvGrpSpPr>
          <p:cNvPr id="5" name="Group 4"/>
          <p:cNvGrpSpPr/>
          <p:nvPr/>
        </p:nvGrpSpPr>
        <p:grpSpPr>
          <a:xfrm>
            <a:off x="312355" y="339670"/>
            <a:ext cx="2020830" cy="1033776"/>
            <a:chOff x="268055" y="0"/>
            <a:chExt cx="2993490" cy="1279434"/>
          </a:xfrm>
        </p:grpSpPr>
        <p:sp>
          <p:nvSpPr>
            <p:cNvPr id="6" name="Rectangle 5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555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4490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430490">
            <a:off x="1700179" y="530028"/>
            <a:ext cx="10140845" cy="5966388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4" name="Picture 3" descr="thumb_CS3 28-08-16_102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2105" y="197196"/>
            <a:ext cx="9504948" cy="6339801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12355" y="339670"/>
            <a:ext cx="2020830" cy="1033776"/>
            <a:chOff x="268055" y="0"/>
            <a:chExt cx="2993490" cy="1279434"/>
          </a:xfrm>
        </p:grpSpPr>
        <p:sp>
          <p:nvSpPr>
            <p:cNvPr id="6" name="Rectangle 5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4172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430490">
            <a:off x="3283500" y="771245"/>
            <a:ext cx="7985214" cy="5579796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4" name="Picture 3" descr="thumb_First polar bear sighting cropped_102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332" y="480312"/>
            <a:ext cx="7454900" cy="58293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12355" y="339670"/>
            <a:ext cx="2020830" cy="1033776"/>
            <a:chOff x="268055" y="0"/>
            <a:chExt cx="2993490" cy="1279434"/>
          </a:xfrm>
        </p:grpSpPr>
        <p:sp>
          <p:nvSpPr>
            <p:cNvPr id="6" name="Rectangle 5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8374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430490">
            <a:off x="1791331" y="443848"/>
            <a:ext cx="10023831" cy="6090616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4" name="Picture 3" descr="thumb_Greenland Coast and Geese - about N66d 50 W054d 10 21-09_102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2156" y="184146"/>
            <a:ext cx="9523995" cy="634933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12355" y="339670"/>
            <a:ext cx="2020830" cy="1033776"/>
            <a:chOff x="268055" y="0"/>
            <a:chExt cx="2993490" cy="1279434"/>
          </a:xfrm>
        </p:grpSpPr>
        <p:sp>
          <p:nvSpPr>
            <p:cNvPr id="6" name="Rectangle 5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</a:rPr>
                <a:t>Picture 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4832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430490">
            <a:off x="3006508" y="485713"/>
            <a:ext cx="8886918" cy="6039494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pic>
        <p:nvPicPr>
          <p:cNvPr id="4" name="Picture 3" descr="thumb_Ice_102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2004" y="173789"/>
            <a:ext cx="8408735" cy="6306551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12354" y="339670"/>
            <a:ext cx="2214277" cy="1033776"/>
            <a:chOff x="268055" y="0"/>
            <a:chExt cx="2993490" cy="1279434"/>
          </a:xfrm>
        </p:grpSpPr>
        <p:sp>
          <p:nvSpPr>
            <p:cNvPr id="6" name="Rectangle 5"/>
            <p:cNvSpPr/>
            <p:nvPr/>
          </p:nvSpPr>
          <p:spPr>
            <a:xfrm rot="21447328">
              <a:off x="268055" y="122323"/>
              <a:ext cx="2993490" cy="1157111"/>
            </a:xfrm>
            <a:prstGeom prst="rect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24556" y="0"/>
              <a:ext cx="2878667" cy="115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Picture 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8047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23064</TotalTime>
  <Words>606</Words>
  <Application>Microsoft Office PowerPoint</Application>
  <PresentationFormat>Widescreen</PresentationFormat>
  <Paragraphs>96</Paragraphs>
  <Slides>36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Office Theme</vt:lpstr>
      <vt:lpstr>Images of the Arctic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Photo by Anna Konopzcak, courtesy of INTERACT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Glaciers in the fjords  melt and turn into water.</vt:lpstr>
      <vt:lpstr>Traditional houses in the village of Qeqertarsuatsiaat, Greenland.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Ice in the Arctic Ocean, as seen from the sky.</vt:lpstr>
      <vt:lpstr>PowerPoint Presentation</vt:lpstr>
      <vt:lpstr>PowerPoint Presentation</vt:lpstr>
      <vt:lpstr>Lowland areas with permafrost (permanently frozen ground) form patterned ground with small lakes.</vt:lpstr>
      <vt:lpstr>The Forest Tundra Zone in western Siberia has lakes and mires with permafrost.</vt:lpstr>
      <vt:lpstr>PowerPoint Presentation</vt:lpstr>
      <vt:lpstr>PowerPoint Presentation</vt:lpstr>
      <vt:lpstr>Sámi children practicing with a lasso in Lapland, Finland.</vt:lpstr>
      <vt:lpstr>Ice fishing in the far north of Canada.</vt:lpstr>
      <vt:lpstr>The Abisko region of Sweden has forests, mountains and lakes. Tourism and fishing are two ways for people to make a living there.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Climate Change</dc:title>
  <dc:subject/>
  <dc:creator>Vicky Oram-Ahern</dc:creator>
  <cp:keywords/>
  <dc:description/>
  <cp:lastModifiedBy>Vicky Oram-Ahern</cp:lastModifiedBy>
  <cp:revision>219</cp:revision>
  <dcterms:created xsi:type="dcterms:W3CDTF">2016-05-05T22:03:56Z</dcterms:created>
  <dcterms:modified xsi:type="dcterms:W3CDTF">2018-08-23T21:12:51Z</dcterms:modified>
  <cp:category/>
</cp:coreProperties>
</file>