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1" r:id="rId2"/>
    <p:sldId id="256" r:id="rId3"/>
    <p:sldId id="258" r:id="rId4"/>
    <p:sldId id="259" r:id="rId5"/>
    <p:sldId id="260" r:id="rId6"/>
    <p:sldId id="269" r:id="rId7"/>
    <p:sldId id="265" r:id="rId8"/>
    <p:sldId id="264" r:id="rId9"/>
    <p:sldId id="280" r:id="rId10"/>
    <p:sldId id="279" r:id="rId11"/>
    <p:sldId id="266" r:id="rId12"/>
    <p:sldId id="267" r:id="rId13"/>
    <p:sldId id="274" r:id="rId14"/>
    <p:sldId id="277" r:id="rId15"/>
    <p:sldId id="284" r:id="rId16"/>
    <p:sldId id="275" r:id="rId17"/>
    <p:sldId id="276" r:id="rId18"/>
    <p:sldId id="278" r:id="rId19"/>
    <p:sldId id="282" r:id="rId20"/>
    <p:sldId id="272" r:id="rId21"/>
    <p:sldId id="283" r:id="rId22"/>
    <p:sldId id="281" r:id="rId23"/>
    <p:sldId id="257"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64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9" d="100"/>
          <a:sy n="69" d="100"/>
        </p:scale>
        <p:origin x="780"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8D3A88-1A07-9345-842D-70D945C46A70}" type="datetimeFigureOut">
              <a:rPr lang="en-US" smtClean="0"/>
              <a:t>8/23/2018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05E22B-77A9-8B4A-BB7D-3D0688A26EE8}" type="slidenum">
              <a:rPr lang="en-US" smtClean="0"/>
              <a:t>‹#›</a:t>
            </a:fld>
            <a:endParaRPr lang="en-US"/>
          </a:p>
        </p:txBody>
      </p:sp>
    </p:spTree>
    <p:extLst>
      <p:ext uri="{BB962C8B-B14F-4D97-AF65-F5344CB8AC3E}">
        <p14:creationId xmlns:p14="http://schemas.microsoft.com/office/powerpoint/2010/main" val="174043883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The flags of Arctic</a:t>
            </a:r>
            <a:r>
              <a:rPr lang="en-GB" baseline="0" dirty="0"/>
              <a:t> Council members observer states and permanent members. © Arctic Council.</a:t>
            </a:r>
            <a:endParaRPr lang="en-GB" dirty="0"/>
          </a:p>
        </p:txBody>
      </p:sp>
      <p:sp>
        <p:nvSpPr>
          <p:cNvPr id="4" name="Slide Number Placeholder 3"/>
          <p:cNvSpPr>
            <a:spLocks noGrp="1"/>
          </p:cNvSpPr>
          <p:nvPr>
            <p:ph type="sldNum" sz="quarter" idx="10"/>
          </p:nvPr>
        </p:nvSpPr>
        <p:spPr/>
        <p:txBody>
          <a:bodyPr/>
          <a:lstStyle/>
          <a:p>
            <a:fld id="{E57F839B-30E9-4DFF-9482-745B400DDE17}" type="slidenum">
              <a:rPr lang="en-GB" smtClean="0"/>
              <a:t>1</a:t>
            </a:fld>
            <a:endParaRPr lang="en-GB" dirty="0"/>
          </a:p>
        </p:txBody>
      </p:sp>
    </p:spTree>
    <p:extLst>
      <p:ext uri="{BB962C8B-B14F-4D97-AF65-F5344CB8AC3E}">
        <p14:creationId xmlns:p14="http://schemas.microsoft.com/office/powerpoint/2010/main" val="1455361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AA1264-496D-9243-9CC5-9B17D9F89003}" type="slidenum">
              <a:rPr lang="en-US" smtClean="0"/>
              <a:t>4</a:t>
            </a:fld>
            <a:endParaRPr lang="en-US"/>
          </a:p>
        </p:txBody>
      </p:sp>
    </p:spTree>
    <p:extLst>
      <p:ext uri="{BB962C8B-B14F-4D97-AF65-F5344CB8AC3E}">
        <p14:creationId xmlns:p14="http://schemas.microsoft.com/office/powerpoint/2010/main" val="759471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5C580-F58A-4CA0-9DAF-5466DC4B68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3540FCA-11F9-4A45-9AF3-F062421C302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126420-E61C-47A0-A3D5-48937EB1A93B}"/>
              </a:ext>
            </a:extLst>
          </p:cNvPr>
          <p:cNvSpPr>
            <a:spLocks noGrp="1"/>
          </p:cNvSpPr>
          <p:nvPr>
            <p:ph type="dt" sz="half" idx="10"/>
          </p:nvPr>
        </p:nvSpPr>
        <p:spPr/>
        <p:txBody>
          <a:bodyPr/>
          <a:lstStyle/>
          <a:p>
            <a:fld id="{8282ABA6-1FA8-464C-B566-DEC5C931976E}" type="datetimeFigureOut">
              <a:rPr lang="en-GB" smtClean="0"/>
              <a:t>23/08/2018</a:t>
            </a:fld>
            <a:endParaRPr lang="en-GB"/>
          </a:p>
        </p:txBody>
      </p:sp>
      <p:sp>
        <p:nvSpPr>
          <p:cNvPr id="5" name="Footer Placeholder 4">
            <a:extLst>
              <a:ext uri="{FF2B5EF4-FFF2-40B4-BE49-F238E27FC236}">
                <a16:creationId xmlns:a16="http://schemas.microsoft.com/office/drawing/2014/main" id="{0846DC97-7400-4203-B929-43D42BA8D52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E232F9A-3596-414F-988C-55462971F47A}"/>
              </a:ext>
            </a:extLst>
          </p:cNvPr>
          <p:cNvSpPr>
            <a:spLocks noGrp="1"/>
          </p:cNvSpPr>
          <p:nvPr>
            <p:ph type="sldNum" sz="quarter" idx="12"/>
          </p:nvPr>
        </p:nvSpPr>
        <p:spPr/>
        <p:txBody>
          <a:bodyPr/>
          <a:lstStyle/>
          <a:p>
            <a:fld id="{CC3B5D60-5937-4682-B18F-2492E4BA9801}" type="slidenum">
              <a:rPr lang="en-GB" smtClean="0"/>
              <a:t>‹#›</a:t>
            </a:fld>
            <a:endParaRPr lang="en-GB"/>
          </a:p>
        </p:txBody>
      </p:sp>
    </p:spTree>
    <p:extLst>
      <p:ext uri="{BB962C8B-B14F-4D97-AF65-F5344CB8AC3E}">
        <p14:creationId xmlns:p14="http://schemas.microsoft.com/office/powerpoint/2010/main" val="903267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BF1DD-11F8-4A5A-B9D9-0C1B1949B22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77D91AC-F5BD-4B1E-876A-26A5E0C4A18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5ED815-6F4B-4B05-8C46-90C1A6EA2E03}"/>
              </a:ext>
            </a:extLst>
          </p:cNvPr>
          <p:cNvSpPr>
            <a:spLocks noGrp="1"/>
          </p:cNvSpPr>
          <p:nvPr>
            <p:ph type="dt" sz="half" idx="10"/>
          </p:nvPr>
        </p:nvSpPr>
        <p:spPr/>
        <p:txBody>
          <a:bodyPr/>
          <a:lstStyle/>
          <a:p>
            <a:fld id="{8282ABA6-1FA8-464C-B566-DEC5C931976E}" type="datetimeFigureOut">
              <a:rPr lang="en-GB" smtClean="0"/>
              <a:t>23/08/2018</a:t>
            </a:fld>
            <a:endParaRPr lang="en-GB"/>
          </a:p>
        </p:txBody>
      </p:sp>
      <p:sp>
        <p:nvSpPr>
          <p:cNvPr id="5" name="Footer Placeholder 4">
            <a:extLst>
              <a:ext uri="{FF2B5EF4-FFF2-40B4-BE49-F238E27FC236}">
                <a16:creationId xmlns:a16="http://schemas.microsoft.com/office/drawing/2014/main" id="{6914A2D8-2D9B-4590-A6D9-4A179AA698D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1424328-2B1F-4932-AF8C-2B3685F7CF7C}"/>
              </a:ext>
            </a:extLst>
          </p:cNvPr>
          <p:cNvSpPr>
            <a:spLocks noGrp="1"/>
          </p:cNvSpPr>
          <p:nvPr>
            <p:ph type="sldNum" sz="quarter" idx="12"/>
          </p:nvPr>
        </p:nvSpPr>
        <p:spPr/>
        <p:txBody>
          <a:bodyPr/>
          <a:lstStyle/>
          <a:p>
            <a:fld id="{CC3B5D60-5937-4682-B18F-2492E4BA9801}" type="slidenum">
              <a:rPr lang="en-GB" smtClean="0"/>
              <a:t>‹#›</a:t>
            </a:fld>
            <a:endParaRPr lang="en-GB"/>
          </a:p>
        </p:txBody>
      </p:sp>
    </p:spTree>
    <p:extLst>
      <p:ext uri="{BB962C8B-B14F-4D97-AF65-F5344CB8AC3E}">
        <p14:creationId xmlns:p14="http://schemas.microsoft.com/office/powerpoint/2010/main" val="484036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708ED0-2959-42FE-B72F-41E8AAC2E3D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9AC0C05-308E-4F6D-9ACC-D3F0C88A1D6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238BCF2-03DD-496B-BF8C-493B94DBEFE1}"/>
              </a:ext>
            </a:extLst>
          </p:cNvPr>
          <p:cNvSpPr>
            <a:spLocks noGrp="1"/>
          </p:cNvSpPr>
          <p:nvPr>
            <p:ph type="dt" sz="half" idx="10"/>
          </p:nvPr>
        </p:nvSpPr>
        <p:spPr/>
        <p:txBody>
          <a:bodyPr/>
          <a:lstStyle/>
          <a:p>
            <a:fld id="{8282ABA6-1FA8-464C-B566-DEC5C931976E}" type="datetimeFigureOut">
              <a:rPr lang="en-GB" smtClean="0"/>
              <a:t>23/08/2018</a:t>
            </a:fld>
            <a:endParaRPr lang="en-GB"/>
          </a:p>
        </p:txBody>
      </p:sp>
      <p:sp>
        <p:nvSpPr>
          <p:cNvPr id="5" name="Footer Placeholder 4">
            <a:extLst>
              <a:ext uri="{FF2B5EF4-FFF2-40B4-BE49-F238E27FC236}">
                <a16:creationId xmlns:a16="http://schemas.microsoft.com/office/drawing/2014/main" id="{6145F3FE-9F38-4D73-9BE8-9ECE41C5FE0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DCFE4A5-6C95-446C-B12D-AEE439EC8901}"/>
              </a:ext>
            </a:extLst>
          </p:cNvPr>
          <p:cNvSpPr>
            <a:spLocks noGrp="1"/>
          </p:cNvSpPr>
          <p:nvPr>
            <p:ph type="sldNum" sz="quarter" idx="12"/>
          </p:nvPr>
        </p:nvSpPr>
        <p:spPr/>
        <p:txBody>
          <a:bodyPr/>
          <a:lstStyle/>
          <a:p>
            <a:fld id="{CC3B5D60-5937-4682-B18F-2492E4BA9801}" type="slidenum">
              <a:rPr lang="en-GB" smtClean="0"/>
              <a:t>‹#›</a:t>
            </a:fld>
            <a:endParaRPr lang="en-GB"/>
          </a:p>
        </p:txBody>
      </p:sp>
    </p:spTree>
    <p:extLst>
      <p:ext uri="{BB962C8B-B14F-4D97-AF65-F5344CB8AC3E}">
        <p14:creationId xmlns:p14="http://schemas.microsoft.com/office/powerpoint/2010/main" val="24545158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EA591-86CE-4425-BF09-4B80A56A234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902F02-6832-4E89-9B7C-CC5206489F8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15D1E00-2857-4301-9019-2C4DC26A019A}"/>
              </a:ext>
            </a:extLst>
          </p:cNvPr>
          <p:cNvSpPr>
            <a:spLocks noGrp="1"/>
          </p:cNvSpPr>
          <p:nvPr>
            <p:ph type="dt" sz="half" idx="10"/>
          </p:nvPr>
        </p:nvSpPr>
        <p:spPr/>
        <p:txBody>
          <a:bodyPr/>
          <a:lstStyle/>
          <a:p>
            <a:fld id="{8282ABA6-1FA8-464C-B566-DEC5C931976E}" type="datetimeFigureOut">
              <a:rPr lang="en-GB" smtClean="0"/>
              <a:t>23/08/2018</a:t>
            </a:fld>
            <a:endParaRPr lang="en-GB"/>
          </a:p>
        </p:txBody>
      </p:sp>
      <p:sp>
        <p:nvSpPr>
          <p:cNvPr id="5" name="Footer Placeholder 4">
            <a:extLst>
              <a:ext uri="{FF2B5EF4-FFF2-40B4-BE49-F238E27FC236}">
                <a16:creationId xmlns:a16="http://schemas.microsoft.com/office/drawing/2014/main" id="{B202203F-76F7-4174-BED1-024EE50C1E0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D9976B4-8E7C-45C0-B2A0-9B96156B3123}"/>
              </a:ext>
            </a:extLst>
          </p:cNvPr>
          <p:cNvSpPr>
            <a:spLocks noGrp="1"/>
          </p:cNvSpPr>
          <p:nvPr>
            <p:ph type="sldNum" sz="quarter" idx="12"/>
          </p:nvPr>
        </p:nvSpPr>
        <p:spPr/>
        <p:txBody>
          <a:bodyPr/>
          <a:lstStyle/>
          <a:p>
            <a:fld id="{CC3B5D60-5937-4682-B18F-2492E4BA9801}" type="slidenum">
              <a:rPr lang="en-GB" smtClean="0"/>
              <a:t>‹#›</a:t>
            </a:fld>
            <a:endParaRPr lang="en-GB"/>
          </a:p>
        </p:txBody>
      </p:sp>
    </p:spTree>
    <p:extLst>
      <p:ext uri="{BB962C8B-B14F-4D97-AF65-F5344CB8AC3E}">
        <p14:creationId xmlns:p14="http://schemas.microsoft.com/office/powerpoint/2010/main" val="3806827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77A2C-6062-4760-95C1-C0B4551329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654845B-12AB-4891-99B6-5A9B996A250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9D4809A-9611-4A82-81CA-DDCEFB30AE4E}"/>
              </a:ext>
            </a:extLst>
          </p:cNvPr>
          <p:cNvSpPr>
            <a:spLocks noGrp="1"/>
          </p:cNvSpPr>
          <p:nvPr>
            <p:ph type="dt" sz="half" idx="10"/>
          </p:nvPr>
        </p:nvSpPr>
        <p:spPr/>
        <p:txBody>
          <a:bodyPr/>
          <a:lstStyle/>
          <a:p>
            <a:fld id="{8282ABA6-1FA8-464C-B566-DEC5C931976E}" type="datetimeFigureOut">
              <a:rPr lang="en-GB" smtClean="0"/>
              <a:t>23/08/2018</a:t>
            </a:fld>
            <a:endParaRPr lang="en-GB"/>
          </a:p>
        </p:txBody>
      </p:sp>
      <p:sp>
        <p:nvSpPr>
          <p:cNvPr id="5" name="Footer Placeholder 4">
            <a:extLst>
              <a:ext uri="{FF2B5EF4-FFF2-40B4-BE49-F238E27FC236}">
                <a16:creationId xmlns:a16="http://schemas.microsoft.com/office/drawing/2014/main" id="{436690F7-D657-416B-B3B7-7AC1F0893D4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BF9D5A7-FBEE-4296-AA61-815A5D388032}"/>
              </a:ext>
            </a:extLst>
          </p:cNvPr>
          <p:cNvSpPr>
            <a:spLocks noGrp="1"/>
          </p:cNvSpPr>
          <p:nvPr>
            <p:ph type="sldNum" sz="quarter" idx="12"/>
          </p:nvPr>
        </p:nvSpPr>
        <p:spPr/>
        <p:txBody>
          <a:bodyPr/>
          <a:lstStyle/>
          <a:p>
            <a:fld id="{CC3B5D60-5937-4682-B18F-2492E4BA9801}" type="slidenum">
              <a:rPr lang="en-GB" smtClean="0"/>
              <a:t>‹#›</a:t>
            </a:fld>
            <a:endParaRPr lang="en-GB"/>
          </a:p>
        </p:txBody>
      </p:sp>
    </p:spTree>
    <p:extLst>
      <p:ext uri="{BB962C8B-B14F-4D97-AF65-F5344CB8AC3E}">
        <p14:creationId xmlns:p14="http://schemas.microsoft.com/office/powerpoint/2010/main" val="2437624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41335-02D2-481C-97E2-13BA0B2C3E5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36236FF-EAD0-4245-96FB-6B5569DACFE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4EDA6E5-19C5-49B3-9AE6-EE49F5594F7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C2956FB-D44C-4392-AC7A-F180914AB0CE}"/>
              </a:ext>
            </a:extLst>
          </p:cNvPr>
          <p:cNvSpPr>
            <a:spLocks noGrp="1"/>
          </p:cNvSpPr>
          <p:nvPr>
            <p:ph type="dt" sz="half" idx="10"/>
          </p:nvPr>
        </p:nvSpPr>
        <p:spPr/>
        <p:txBody>
          <a:bodyPr/>
          <a:lstStyle/>
          <a:p>
            <a:fld id="{8282ABA6-1FA8-464C-B566-DEC5C931976E}" type="datetimeFigureOut">
              <a:rPr lang="en-GB" smtClean="0"/>
              <a:t>23/08/2018</a:t>
            </a:fld>
            <a:endParaRPr lang="en-GB"/>
          </a:p>
        </p:txBody>
      </p:sp>
      <p:sp>
        <p:nvSpPr>
          <p:cNvPr id="6" name="Footer Placeholder 5">
            <a:extLst>
              <a:ext uri="{FF2B5EF4-FFF2-40B4-BE49-F238E27FC236}">
                <a16:creationId xmlns:a16="http://schemas.microsoft.com/office/drawing/2014/main" id="{8681328B-031D-42D0-914D-69E674C13F3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4ED4C91-6BCF-4A89-80D8-3CDA9BEFCC7B}"/>
              </a:ext>
            </a:extLst>
          </p:cNvPr>
          <p:cNvSpPr>
            <a:spLocks noGrp="1"/>
          </p:cNvSpPr>
          <p:nvPr>
            <p:ph type="sldNum" sz="quarter" idx="12"/>
          </p:nvPr>
        </p:nvSpPr>
        <p:spPr/>
        <p:txBody>
          <a:bodyPr/>
          <a:lstStyle/>
          <a:p>
            <a:fld id="{CC3B5D60-5937-4682-B18F-2492E4BA9801}" type="slidenum">
              <a:rPr lang="en-GB" smtClean="0"/>
              <a:t>‹#›</a:t>
            </a:fld>
            <a:endParaRPr lang="en-GB"/>
          </a:p>
        </p:txBody>
      </p:sp>
    </p:spTree>
    <p:extLst>
      <p:ext uri="{BB962C8B-B14F-4D97-AF65-F5344CB8AC3E}">
        <p14:creationId xmlns:p14="http://schemas.microsoft.com/office/powerpoint/2010/main" val="35531868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B9A5A-4B6A-48B5-8012-A5B6E1B8CD8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D668F22-2F7B-4F33-899A-9F8B88817D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4DB2DDF-5694-401F-819F-6984E698D80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8EC7DDD5-D6B6-41E7-92D2-50BE6CD4C0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02688C1-A3AD-4D0F-AEF6-1E19F372B7B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1E328D9E-89CB-42B2-A81E-EAC1756D1C1C}"/>
              </a:ext>
            </a:extLst>
          </p:cNvPr>
          <p:cNvSpPr>
            <a:spLocks noGrp="1"/>
          </p:cNvSpPr>
          <p:nvPr>
            <p:ph type="dt" sz="half" idx="10"/>
          </p:nvPr>
        </p:nvSpPr>
        <p:spPr/>
        <p:txBody>
          <a:bodyPr/>
          <a:lstStyle/>
          <a:p>
            <a:fld id="{8282ABA6-1FA8-464C-B566-DEC5C931976E}" type="datetimeFigureOut">
              <a:rPr lang="en-GB" smtClean="0"/>
              <a:t>23/08/2018</a:t>
            </a:fld>
            <a:endParaRPr lang="en-GB"/>
          </a:p>
        </p:txBody>
      </p:sp>
      <p:sp>
        <p:nvSpPr>
          <p:cNvPr id="8" name="Footer Placeholder 7">
            <a:extLst>
              <a:ext uri="{FF2B5EF4-FFF2-40B4-BE49-F238E27FC236}">
                <a16:creationId xmlns:a16="http://schemas.microsoft.com/office/drawing/2014/main" id="{D05B6981-2E4D-400C-8BF1-3B0ACC14C0D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2EE1D60-ED7A-4837-9885-0DC0CC5DE2D0}"/>
              </a:ext>
            </a:extLst>
          </p:cNvPr>
          <p:cNvSpPr>
            <a:spLocks noGrp="1"/>
          </p:cNvSpPr>
          <p:nvPr>
            <p:ph type="sldNum" sz="quarter" idx="12"/>
          </p:nvPr>
        </p:nvSpPr>
        <p:spPr/>
        <p:txBody>
          <a:bodyPr/>
          <a:lstStyle/>
          <a:p>
            <a:fld id="{CC3B5D60-5937-4682-B18F-2492E4BA9801}" type="slidenum">
              <a:rPr lang="en-GB" smtClean="0"/>
              <a:t>‹#›</a:t>
            </a:fld>
            <a:endParaRPr lang="en-GB"/>
          </a:p>
        </p:txBody>
      </p:sp>
    </p:spTree>
    <p:extLst>
      <p:ext uri="{BB962C8B-B14F-4D97-AF65-F5344CB8AC3E}">
        <p14:creationId xmlns:p14="http://schemas.microsoft.com/office/powerpoint/2010/main" val="4277417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F244C-5907-4949-897A-E0F77D11791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A65F4AC-47B5-4120-A774-56E1FC819804}"/>
              </a:ext>
            </a:extLst>
          </p:cNvPr>
          <p:cNvSpPr>
            <a:spLocks noGrp="1"/>
          </p:cNvSpPr>
          <p:nvPr>
            <p:ph type="dt" sz="half" idx="10"/>
          </p:nvPr>
        </p:nvSpPr>
        <p:spPr/>
        <p:txBody>
          <a:bodyPr/>
          <a:lstStyle/>
          <a:p>
            <a:fld id="{8282ABA6-1FA8-464C-B566-DEC5C931976E}" type="datetimeFigureOut">
              <a:rPr lang="en-GB" smtClean="0"/>
              <a:t>23/08/2018</a:t>
            </a:fld>
            <a:endParaRPr lang="en-GB"/>
          </a:p>
        </p:txBody>
      </p:sp>
      <p:sp>
        <p:nvSpPr>
          <p:cNvPr id="4" name="Footer Placeholder 3">
            <a:extLst>
              <a:ext uri="{FF2B5EF4-FFF2-40B4-BE49-F238E27FC236}">
                <a16:creationId xmlns:a16="http://schemas.microsoft.com/office/drawing/2014/main" id="{A2BAC247-EB0E-4ACE-98BA-2744CEB359C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6ED42DB-37B6-4824-9F85-2D03C1863D49}"/>
              </a:ext>
            </a:extLst>
          </p:cNvPr>
          <p:cNvSpPr>
            <a:spLocks noGrp="1"/>
          </p:cNvSpPr>
          <p:nvPr>
            <p:ph type="sldNum" sz="quarter" idx="12"/>
          </p:nvPr>
        </p:nvSpPr>
        <p:spPr/>
        <p:txBody>
          <a:bodyPr/>
          <a:lstStyle/>
          <a:p>
            <a:fld id="{CC3B5D60-5937-4682-B18F-2492E4BA9801}" type="slidenum">
              <a:rPr lang="en-GB" smtClean="0"/>
              <a:t>‹#›</a:t>
            </a:fld>
            <a:endParaRPr lang="en-GB"/>
          </a:p>
        </p:txBody>
      </p:sp>
    </p:spTree>
    <p:extLst>
      <p:ext uri="{BB962C8B-B14F-4D97-AF65-F5344CB8AC3E}">
        <p14:creationId xmlns:p14="http://schemas.microsoft.com/office/powerpoint/2010/main" val="31966177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38BCF6-0224-44EC-BE1B-CA012E9C68E8}"/>
              </a:ext>
            </a:extLst>
          </p:cNvPr>
          <p:cNvSpPr>
            <a:spLocks noGrp="1"/>
          </p:cNvSpPr>
          <p:nvPr>
            <p:ph type="dt" sz="half" idx="10"/>
          </p:nvPr>
        </p:nvSpPr>
        <p:spPr/>
        <p:txBody>
          <a:bodyPr/>
          <a:lstStyle/>
          <a:p>
            <a:fld id="{8282ABA6-1FA8-464C-B566-DEC5C931976E}" type="datetimeFigureOut">
              <a:rPr lang="en-GB" smtClean="0"/>
              <a:t>23/08/2018</a:t>
            </a:fld>
            <a:endParaRPr lang="en-GB"/>
          </a:p>
        </p:txBody>
      </p:sp>
      <p:sp>
        <p:nvSpPr>
          <p:cNvPr id="3" name="Footer Placeholder 2">
            <a:extLst>
              <a:ext uri="{FF2B5EF4-FFF2-40B4-BE49-F238E27FC236}">
                <a16:creationId xmlns:a16="http://schemas.microsoft.com/office/drawing/2014/main" id="{A2FC25BD-EB5C-48C3-B89B-AF5F1795A6D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96C0A10-6318-4739-8401-5072C859DD4B}"/>
              </a:ext>
            </a:extLst>
          </p:cNvPr>
          <p:cNvSpPr>
            <a:spLocks noGrp="1"/>
          </p:cNvSpPr>
          <p:nvPr>
            <p:ph type="sldNum" sz="quarter" idx="12"/>
          </p:nvPr>
        </p:nvSpPr>
        <p:spPr/>
        <p:txBody>
          <a:bodyPr/>
          <a:lstStyle/>
          <a:p>
            <a:fld id="{CC3B5D60-5937-4682-B18F-2492E4BA9801}" type="slidenum">
              <a:rPr lang="en-GB" smtClean="0"/>
              <a:t>‹#›</a:t>
            </a:fld>
            <a:endParaRPr lang="en-GB"/>
          </a:p>
        </p:txBody>
      </p:sp>
    </p:spTree>
    <p:extLst>
      <p:ext uri="{BB962C8B-B14F-4D97-AF65-F5344CB8AC3E}">
        <p14:creationId xmlns:p14="http://schemas.microsoft.com/office/powerpoint/2010/main" val="1628407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0AECD-83C1-4BCC-AD36-20311EA406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29E8569-0746-49EA-9C37-B73BB9584F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014C874-13CA-440C-8D38-9459476C5E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EFF4428-43E6-4618-A488-BC6270A94D7A}"/>
              </a:ext>
            </a:extLst>
          </p:cNvPr>
          <p:cNvSpPr>
            <a:spLocks noGrp="1"/>
          </p:cNvSpPr>
          <p:nvPr>
            <p:ph type="dt" sz="half" idx="10"/>
          </p:nvPr>
        </p:nvSpPr>
        <p:spPr/>
        <p:txBody>
          <a:bodyPr/>
          <a:lstStyle/>
          <a:p>
            <a:fld id="{8282ABA6-1FA8-464C-B566-DEC5C931976E}" type="datetimeFigureOut">
              <a:rPr lang="en-GB" smtClean="0"/>
              <a:t>23/08/2018</a:t>
            </a:fld>
            <a:endParaRPr lang="en-GB"/>
          </a:p>
        </p:txBody>
      </p:sp>
      <p:sp>
        <p:nvSpPr>
          <p:cNvPr id="6" name="Footer Placeholder 5">
            <a:extLst>
              <a:ext uri="{FF2B5EF4-FFF2-40B4-BE49-F238E27FC236}">
                <a16:creationId xmlns:a16="http://schemas.microsoft.com/office/drawing/2014/main" id="{72F0715F-FC95-45D9-BCB1-2F4B7B15C26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A3FC828-54F2-4D62-A27C-95136C82D713}"/>
              </a:ext>
            </a:extLst>
          </p:cNvPr>
          <p:cNvSpPr>
            <a:spLocks noGrp="1"/>
          </p:cNvSpPr>
          <p:nvPr>
            <p:ph type="sldNum" sz="quarter" idx="12"/>
          </p:nvPr>
        </p:nvSpPr>
        <p:spPr/>
        <p:txBody>
          <a:bodyPr/>
          <a:lstStyle/>
          <a:p>
            <a:fld id="{CC3B5D60-5937-4682-B18F-2492E4BA9801}" type="slidenum">
              <a:rPr lang="en-GB" smtClean="0"/>
              <a:t>‹#›</a:t>
            </a:fld>
            <a:endParaRPr lang="en-GB"/>
          </a:p>
        </p:txBody>
      </p:sp>
    </p:spTree>
    <p:extLst>
      <p:ext uri="{BB962C8B-B14F-4D97-AF65-F5344CB8AC3E}">
        <p14:creationId xmlns:p14="http://schemas.microsoft.com/office/powerpoint/2010/main" val="37263811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BF0C0-A19D-4560-9E8D-EC10F1CF16F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70E65AE-69E6-4A94-86B9-E5B0BCC521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979804C-F080-4278-BBE4-DBD52B7904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033D73A-56C5-4971-A9D3-F519A973AC02}"/>
              </a:ext>
            </a:extLst>
          </p:cNvPr>
          <p:cNvSpPr>
            <a:spLocks noGrp="1"/>
          </p:cNvSpPr>
          <p:nvPr>
            <p:ph type="dt" sz="half" idx="10"/>
          </p:nvPr>
        </p:nvSpPr>
        <p:spPr/>
        <p:txBody>
          <a:bodyPr/>
          <a:lstStyle/>
          <a:p>
            <a:fld id="{8282ABA6-1FA8-464C-B566-DEC5C931976E}" type="datetimeFigureOut">
              <a:rPr lang="en-GB" smtClean="0"/>
              <a:t>23/08/2018</a:t>
            </a:fld>
            <a:endParaRPr lang="en-GB"/>
          </a:p>
        </p:txBody>
      </p:sp>
      <p:sp>
        <p:nvSpPr>
          <p:cNvPr id="6" name="Footer Placeholder 5">
            <a:extLst>
              <a:ext uri="{FF2B5EF4-FFF2-40B4-BE49-F238E27FC236}">
                <a16:creationId xmlns:a16="http://schemas.microsoft.com/office/drawing/2014/main" id="{B600073F-239C-4869-B336-E656D0238B7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1343F7D-74C1-433D-90C7-B960E8B3EF70}"/>
              </a:ext>
            </a:extLst>
          </p:cNvPr>
          <p:cNvSpPr>
            <a:spLocks noGrp="1"/>
          </p:cNvSpPr>
          <p:nvPr>
            <p:ph type="sldNum" sz="quarter" idx="12"/>
          </p:nvPr>
        </p:nvSpPr>
        <p:spPr/>
        <p:txBody>
          <a:bodyPr/>
          <a:lstStyle/>
          <a:p>
            <a:fld id="{CC3B5D60-5937-4682-B18F-2492E4BA9801}" type="slidenum">
              <a:rPr lang="en-GB" smtClean="0"/>
              <a:t>‹#›</a:t>
            </a:fld>
            <a:endParaRPr lang="en-GB"/>
          </a:p>
        </p:txBody>
      </p:sp>
    </p:spTree>
    <p:extLst>
      <p:ext uri="{BB962C8B-B14F-4D97-AF65-F5344CB8AC3E}">
        <p14:creationId xmlns:p14="http://schemas.microsoft.com/office/powerpoint/2010/main" val="2807208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077628-FFB4-4409-9EF0-E09E261BF4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7094189-70E5-4F9E-9B23-3385330C46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3F4A255-3898-4925-B5AF-BE89B02F9AA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82ABA6-1FA8-464C-B566-DEC5C931976E}" type="datetimeFigureOut">
              <a:rPr lang="en-GB" smtClean="0"/>
              <a:t>23/08/2018</a:t>
            </a:fld>
            <a:endParaRPr lang="en-GB"/>
          </a:p>
        </p:txBody>
      </p:sp>
      <p:sp>
        <p:nvSpPr>
          <p:cNvPr id="5" name="Footer Placeholder 4">
            <a:extLst>
              <a:ext uri="{FF2B5EF4-FFF2-40B4-BE49-F238E27FC236}">
                <a16:creationId xmlns:a16="http://schemas.microsoft.com/office/drawing/2014/main" id="{375F16F6-92E3-4F9F-82B0-561D21ECA21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1B9AF3D-62DD-449D-91D5-D0FD2B10A96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3B5D60-5937-4682-B18F-2492E4BA9801}" type="slidenum">
              <a:rPr lang="en-GB" smtClean="0"/>
              <a:t>‹#›</a:t>
            </a:fld>
            <a:endParaRPr lang="en-GB"/>
          </a:p>
        </p:txBody>
      </p:sp>
    </p:spTree>
    <p:extLst>
      <p:ext uri="{BB962C8B-B14F-4D97-AF65-F5344CB8AC3E}">
        <p14:creationId xmlns:p14="http://schemas.microsoft.com/office/powerpoint/2010/main" val="11446254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3019778"/>
            <a:ext cx="12192000" cy="3838222"/>
          </a:xfrm>
          <a:prstGeom prst="rect">
            <a:avLst/>
          </a:prstGeom>
          <a:solidFill>
            <a:srgbClr val="63C3D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0" y="4201036"/>
            <a:ext cx="12192000" cy="1673912"/>
          </a:xfrm>
        </p:spPr>
        <p:txBody>
          <a:bodyPr wrap="none">
            <a:noAutofit/>
          </a:bodyPr>
          <a:lstStyle/>
          <a:p>
            <a:br>
              <a:rPr lang="en-GB" sz="3800" b="1" dirty="0"/>
            </a:br>
            <a:r>
              <a:rPr lang="en-GB" sz="3800" b="1" dirty="0"/>
              <a:t>Visiting and working in the Arctic </a:t>
            </a:r>
            <a:r>
              <a:rPr lang="mr-IN" sz="3800" b="1" dirty="0"/>
              <a:t>–</a:t>
            </a:r>
            <a:r>
              <a:rPr lang="en-GB" sz="3800" b="1" dirty="0"/>
              <a:t> things to see and do.</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66836" y="496056"/>
            <a:ext cx="4821545" cy="4837943"/>
          </a:xfrm>
          <a:prstGeom prst="rect">
            <a:avLst/>
          </a:prstGeom>
        </p:spPr>
      </p:pic>
      <p:sp>
        <p:nvSpPr>
          <p:cNvPr id="5" name="Rectangle 4"/>
          <p:cNvSpPr/>
          <p:nvPr/>
        </p:nvSpPr>
        <p:spPr>
          <a:xfrm>
            <a:off x="0" y="6326315"/>
            <a:ext cx="12192000" cy="531686"/>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endParaRPr>
          </a:p>
        </p:txBody>
      </p:sp>
      <p:sp>
        <p:nvSpPr>
          <p:cNvPr id="6" name="Rectangle 5"/>
          <p:cNvSpPr/>
          <p:nvPr/>
        </p:nvSpPr>
        <p:spPr>
          <a:xfrm>
            <a:off x="0" y="6386650"/>
            <a:ext cx="12192000" cy="338554"/>
          </a:xfrm>
          <a:prstGeom prst="rect">
            <a:avLst/>
          </a:prstGeom>
        </p:spPr>
        <p:txBody>
          <a:bodyPr wrap="square">
            <a:spAutoFit/>
          </a:bodyPr>
          <a:lstStyle/>
          <a:p>
            <a:pPr algn="ctr"/>
            <a:r>
              <a:rPr lang="en-GB" sz="1600" b="1" dirty="0" err="1">
                <a:solidFill>
                  <a:srgbClr val="FFFF00"/>
                </a:solidFill>
              </a:rPr>
              <a:t>www.wickedweatherwatch</a:t>
            </a:r>
            <a:r>
              <a:rPr lang="en-GB" sz="1600" dirty="0" err="1">
                <a:solidFill>
                  <a:srgbClr val="FFFF00"/>
                </a:solidFill>
              </a:rPr>
              <a:t>.org.uk</a:t>
            </a:r>
            <a:r>
              <a:rPr lang="en-GB" sz="1600" dirty="0">
                <a:solidFill>
                  <a:srgbClr val="FFFF00"/>
                </a:solidFill>
              </a:rPr>
              <a:t> - talking to young people about climate change</a:t>
            </a:r>
          </a:p>
        </p:txBody>
      </p:sp>
      <p:sp>
        <p:nvSpPr>
          <p:cNvPr id="3" name="Slide Number Placeholder 2"/>
          <p:cNvSpPr>
            <a:spLocks noGrp="1"/>
          </p:cNvSpPr>
          <p:nvPr>
            <p:ph type="sldNum" sz="quarter" idx="12"/>
          </p:nvPr>
        </p:nvSpPr>
        <p:spPr/>
        <p:txBody>
          <a:bodyPr/>
          <a:lstStyle/>
          <a:p>
            <a:fld id="{519F2FF0-35DC-43B4-B0B7-D9BFE2CD209A}" type="slidenum">
              <a:rPr lang="en-GB" smtClean="0"/>
              <a:t>1</a:t>
            </a:fld>
            <a:endParaRPr lang="en-GB" dirty="0"/>
          </a:p>
        </p:txBody>
      </p:sp>
    </p:spTree>
    <p:extLst>
      <p:ext uri="{BB962C8B-B14F-4D97-AF65-F5344CB8AC3E}">
        <p14:creationId xmlns:p14="http://schemas.microsoft.com/office/powerpoint/2010/main" val="31268567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49213" y="446188"/>
            <a:ext cx="3391308" cy="900182"/>
            <a:chOff x="268055" y="0"/>
            <a:chExt cx="2993490" cy="1279434"/>
          </a:xfrm>
        </p:grpSpPr>
        <p:sp>
          <p:nvSpPr>
            <p:cNvPr id="5" name="Rectangle 4"/>
            <p:cNvSpPr/>
            <p:nvPr/>
          </p:nvSpPr>
          <p:spPr>
            <a:xfrm rot="21447328">
              <a:off x="268055" y="122323"/>
              <a:ext cx="2993490" cy="115711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Picture 8</a:t>
              </a:r>
            </a:p>
          </p:txBody>
        </p:sp>
      </p:grpSp>
      <p:pic>
        <p:nvPicPr>
          <p:cNvPr id="13" name="Picture 12"/>
          <p:cNvPicPr>
            <a:picLocks noChangeAspect="1"/>
          </p:cNvPicPr>
          <p:nvPr/>
        </p:nvPicPr>
        <p:blipFill>
          <a:blip r:embed="rId2"/>
          <a:stretch>
            <a:fillRect/>
          </a:stretch>
        </p:blipFill>
        <p:spPr>
          <a:xfrm>
            <a:off x="2272965" y="1800401"/>
            <a:ext cx="8144593" cy="4074333"/>
          </a:xfrm>
          <a:prstGeom prst="rect">
            <a:avLst/>
          </a:prstGeom>
        </p:spPr>
      </p:pic>
      <p:sp>
        <p:nvSpPr>
          <p:cNvPr id="2" name="Rectangle 1"/>
          <p:cNvSpPr/>
          <p:nvPr/>
        </p:nvSpPr>
        <p:spPr>
          <a:xfrm>
            <a:off x="3484141" y="5912785"/>
            <a:ext cx="5384482" cy="369332"/>
          </a:xfrm>
          <a:prstGeom prst="rect">
            <a:avLst/>
          </a:prstGeom>
        </p:spPr>
        <p:txBody>
          <a:bodyPr wrap="none">
            <a:spAutoFit/>
          </a:bodyPr>
          <a:lstStyle/>
          <a:p>
            <a:r>
              <a:rPr lang="en-US" dirty="0"/>
              <a:t>Photo WWW, taken during the Polar Ocean Challenge. </a:t>
            </a:r>
          </a:p>
        </p:txBody>
      </p:sp>
    </p:spTree>
    <p:extLst>
      <p:ext uri="{BB962C8B-B14F-4D97-AF65-F5344CB8AC3E}">
        <p14:creationId xmlns:p14="http://schemas.microsoft.com/office/powerpoint/2010/main" val="17257617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49213" y="446188"/>
            <a:ext cx="3391308" cy="900182"/>
            <a:chOff x="268055" y="0"/>
            <a:chExt cx="2993490" cy="1279434"/>
          </a:xfrm>
        </p:grpSpPr>
        <p:sp>
          <p:nvSpPr>
            <p:cNvPr id="5" name="Rectangle 4"/>
            <p:cNvSpPr/>
            <p:nvPr/>
          </p:nvSpPr>
          <p:spPr>
            <a:xfrm rot="21447328">
              <a:off x="268055" y="122323"/>
              <a:ext cx="2993490" cy="115711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Picture 9</a:t>
              </a:r>
            </a:p>
          </p:txBody>
        </p:sp>
      </p:grpSp>
      <p:pic>
        <p:nvPicPr>
          <p:cNvPr id="12" name="Picture 11"/>
          <p:cNvPicPr>
            <a:picLocks noChangeAspect="1"/>
          </p:cNvPicPr>
          <p:nvPr/>
        </p:nvPicPr>
        <p:blipFill>
          <a:blip r:embed="rId2"/>
          <a:stretch>
            <a:fillRect/>
          </a:stretch>
        </p:blipFill>
        <p:spPr>
          <a:xfrm>
            <a:off x="1671954" y="1929002"/>
            <a:ext cx="6947079" cy="3473540"/>
          </a:xfrm>
          <a:prstGeom prst="rect">
            <a:avLst/>
          </a:prstGeom>
        </p:spPr>
      </p:pic>
      <p:pic>
        <p:nvPicPr>
          <p:cNvPr id="2" name="Picture 1"/>
          <p:cNvPicPr>
            <a:picLocks noChangeAspect="1"/>
          </p:cNvPicPr>
          <p:nvPr/>
        </p:nvPicPr>
        <p:blipFill>
          <a:blip r:embed="rId3"/>
          <a:stretch>
            <a:fillRect/>
          </a:stretch>
        </p:blipFill>
        <p:spPr>
          <a:xfrm>
            <a:off x="4749272" y="0"/>
            <a:ext cx="9698461" cy="6858000"/>
          </a:xfrm>
          <a:prstGeom prst="rect">
            <a:avLst/>
          </a:prstGeom>
        </p:spPr>
      </p:pic>
      <p:sp>
        <p:nvSpPr>
          <p:cNvPr id="18" name="Rectangle 17"/>
          <p:cNvSpPr/>
          <p:nvPr/>
        </p:nvSpPr>
        <p:spPr>
          <a:xfrm>
            <a:off x="2487399" y="5430535"/>
            <a:ext cx="5388990" cy="369332"/>
          </a:xfrm>
          <a:prstGeom prst="rect">
            <a:avLst/>
          </a:prstGeom>
        </p:spPr>
        <p:txBody>
          <a:bodyPr wrap="none">
            <a:spAutoFit/>
          </a:bodyPr>
          <a:lstStyle/>
          <a:p>
            <a:r>
              <a:rPr lang="en-US" dirty="0"/>
              <a:t>Photo WWW, taken during an expedition to Greenland. </a:t>
            </a:r>
          </a:p>
        </p:txBody>
      </p:sp>
    </p:spTree>
    <p:extLst>
      <p:ext uri="{BB962C8B-B14F-4D97-AF65-F5344CB8AC3E}">
        <p14:creationId xmlns:p14="http://schemas.microsoft.com/office/powerpoint/2010/main" val="7616250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549213" y="446188"/>
            <a:ext cx="3391308" cy="900182"/>
            <a:chOff x="268055" y="0"/>
            <a:chExt cx="2993490" cy="1279434"/>
          </a:xfrm>
        </p:grpSpPr>
        <p:sp>
          <p:nvSpPr>
            <p:cNvPr id="7" name="Rectangle 6"/>
            <p:cNvSpPr/>
            <p:nvPr/>
          </p:nvSpPr>
          <p:spPr>
            <a:xfrm rot="21447328">
              <a:off x="268055" y="122323"/>
              <a:ext cx="2993490" cy="115711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Picture 10</a:t>
              </a:r>
            </a:p>
          </p:txBody>
        </p:sp>
      </p:grpSp>
      <p:pic>
        <p:nvPicPr>
          <p:cNvPr id="9" name="Picture 8"/>
          <p:cNvPicPr>
            <a:picLocks noChangeAspect="1"/>
          </p:cNvPicPr>
          <p:nvPr/>
        </p:nvPicPr>
        <p:blipFill>
          <a:blip r:embed="rId2"/>
          <a:stretch>
            <a:fillRect/>
          </a:stretch>
        </p:blipFill>
        <p:spPr>
          <a:xfrm>
            <a:off x="1678135" y="1671729"/>
            <a:ext cx="8900187" cy="4450094"/>
          </a:xfrm>
          <a:prstGeom prst="rect">
            <a:avLst/>
          </a:prstGeom>
        </p:spPr>
      </p:pic>
    </p:spTree>
    <p:extLst>
      <p:ext uri="{BB962C8B-B14F-4D97-AF65-F5344CB8AC3E}">
        <p14:creationId xmlns:p14="http://schemas.microsoft.com/office/powerpoint/2010/main" val="209308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0353" y="2356100"/>
            <a:ext cx="10515600" cy="1260776"/>
          </a:xfrm>
        </p:spPr>
        <p:txBody>
          <a:bodyPr>
            <a:normAutofit/>
          </a:bodyPr>
          <a:lstStyle/>
          <a:p>
            <a:pPr marL="0" indent="0" algn="ctr">
              <a:buNone/>
            </a:pPr>
            <a:r>
              <a:rPr lang="en-US" sz="7200" dirty="0"/>
              <a:t>Scientist.</a:t>
            </a:r>
          </a:p>
        </p:txBody>
      </p:sp>
    </p:spTree>
    <p:extLst>
      <p:ext uri="{BB962C8B-B14F-4D97-AF65-F5344CB8AC3E}">
        <p14:creationId xmlns:p14="http://schemas.microsoft.com/office/powerpoint/2010/main" val="11306590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0353" y="2356100"/>
            <a:ext cx="10515600" cy="1260776"/>
          </a:xfrm>
        </p:spPr>
        <p:txBody>
          <a:bodyPr>
            <a:normAutofit/>
          </a:bodyPr>
          <a:lstStyle/>
          <a:p>
            <a:pPr marL="0" indent="0" algn="ctr">
              <a:buNone/>
            </a:pPr>
            <a:r>
              <a:rPr lang="en-US" sz="7200" dirty="0"/>
              <a:t>Reindeer herder.</a:t>
            </a:r>
          </a:p>
        </p:txBody>
      </p:sp>
    </p:spTree>
    <p:extLst>
      <p:ext uri="{BB962C8B-B14F-4D97-AF65-F5344CB8AC3E}">
        <p14:creationId xmlns:p14="http://schemas.microsoft.com/office/powerpoint/2010/main" val="18466479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427325"/>
            <a:ext cx="10515600" cy="3749637"/>
          </a:xfrm>
        </p:spPr>
        <p:txBody>
          <a:bodyPr>
            <a:normAutofit/>
          </a:bodyPr>
          <a:lstStyle/>
          <a:p>
            <a:pPr marL="0" indent="0" algn="ctr">
              <a:buNone/>
            </a:pPr>
            <a:r>
              <a:rPr lang="en-US" sz="7200" dirty="0"/>
              <a:t>Ice fishing.</a:t>
            </a:r>
          </a:p>
        </p:txBody>
      </p:sp>
    </p:spTree>
    <p:extLst>
      <p:ext uri="{BB962C8B-B14F-4D97-AF65-F5344CB8AC3E}">
        <p14:creationId xmlns:p14="http://schemas.microsoft.com/office/powerpoint/2010/main" val="2988756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0353" y="2356100"/>
            <a:ext cx="10515600" cy="1260776"/>
          </a:xfrm>
        </p:spPr>
        <p:txBody>
          <a:bodyPr>
            <a:normAutofit/>
          </a:bodyPr>
          <a:lstStyle/>
          <a:p>
            <a:pPr marL="0" indent="0" algn="ctr">
              <a:buNone/>
            </a:pPr>
            <a:r>
              <a:rPr lang="en-US" sz="7200" dirty="0"/>
              <a:t>Explorer.</a:t>
            </a:r>
          </a:p>
        </p:txBody>
      </p:sp>
    </p:spTree>
    <p:extLst>
      <p:ext uri="{BB962C8B-B14F-4D97-AF65-F5344CB8AC3E}">
        <p14:creationId xmlns:p14="http://schemas.microsoft.com/office/powerpoint/2010/main" val="31514095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0353" y="2356100"/>
            <a:ext cx="10515600" cy="1260776"/>
          </a:xfrm>
        </p:spPr>
        <p:txBody>
          <a:bodyPr>
            <a:normAutofit/>
          </a:bodyPr>
          <a:lstStyle/>
          <a:p>
            <a:pPr marL="0" indent="0" algn="ctr">
              <a:buNone/>
            </a:pPr>
            <a:r>
              <a:rPr lang="en-US" sz="7200" dirty="0"/>
              <a:t>Farmer.</a:t>
            </a:r>
          </a:p>
        </p:txBody>
      </p:sp>
    </p:spTree>
    <p:extLst>
      <p:ext uri="{BB962C8B-B14F-4D97-AF65-F5344CB8AC3E}">
        <p14:creationId xmlns:p14="http://schemas.microsoft.com/office/powerpoint/2010/main" val="18466479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0353" y="2356100"/>
            <a:ext cx="10515600" cy="1260776"/>
          </a:xfrm>
        </p:spPr>
        <p:txBody>
          <a:bodyPr>
            <a:normAutofit/>
          </a:bodyPr>
          <a:lstStyle/>
          <a:p>
            <a:pPr marL="0" indent="0" algn="ctr">
              <a:buNone/>
            </a:pPr>
            <a:r>
              <a:rPr lang="en-US" sz="7200" dirty="0"/>
              <a:t>Visit a museum.</a:t>
            </a:r>
          </a:p>
        </p:txBody>
      </p:sp>
    </p:spTree>
    <p:extLst>
      <p:ext uri="{BB962C8B-B14F-4D97-AF65-F5344CB8AC3E}">
        <p14:creationId xmlns:p14="http://schemas.microsoft.com/office/powerpoint/2010/main" val="25949064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0353" y="2356099"/>
            <a:ext cx="10515600" cy="2160977"/>
          </a:xfrm>
        </p:spPr>
        <p:txBody>
          <a:bodyPr>
            <a:normAutofit lnSpcReduction="10000"/>
          </a:bodyPr>
          <a:lstStyle/>
          <a:p>
            <a:pPr marL="0" indent="0" algn="ctr">
              <a:buNone/>
            </a:pPr>
            <a:r>
              <a:rPr lang="en-US" sz="7200" dirty="0"/>
              <a:t>Sail up a fjord and </a:t>
            </a:r>
          </a:p>
          <a:p>
            <a:pPr marL="0" indent="0" algn="ctr">
              <a:buNone/>
            </a:pPr>
            <a:r>
              <a:rPr lang="en-US" sz="7200" dirty="0"/>
              <a:t>walk on a glacier.</a:t>
            </a:r>
          </a:p>
        </p:txBody>
      </p:sp>
    </p:spTree>
    <p:extLst>
      <p:ext uri="{BB962C8B-B14F-4D97-AF65-F5344CB8AC3E}">
        <p14:creationId xmlns:p14="http://schemas.microsoft.com/office/powerpoint/2010/main" val="5612510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26667-F057-45FC-A8EA-42D135AAA835}"/>
              </a:ext>
            </a:extLst>
          </p:cNvPr>
          <p:cNvSpPr>
            <a:spLocks noGrp="1"/>
          </p:cNvSpPr>
          <p:nvPr>
            <p:ph type="ctrTitle"/>
          </p:nvPr>
        </p:nvSpPr>
        <p:spPr>
          <a:xfrm>
            <a:off x="966914" y="1011389"/>
            <a:ext cx="9144000" cy="1096963"/>
          </a:xfrm>
        </p:spPr>
        <p:txBody>
          <a:bodyPr/>
          <a:lstStyle/>
          <a:p>
            <a:pPr algn="l"/>
            <a:r>
              <a:rPr lang="en-GB" dirty="0">
                <a:solidFill>
                  <a:srgbClr val="436469"/>
                </a:solidFill>
                <a:latin typeface="Museo 700" panose="02000000000000000000" pitchFamily="50" charset="0"/>
              </a:rPr>
              <a:t>Instructions</a:t>
            </a:r>
          </a:p>
        </p:txBody>
      </p:sp>
      <p:sp>
        <p:nvSpPr>
          <p:cNvPr id="3" name="Subtitle 2">
            <a:extLst>
              <a:ext uri="{FF2B5EF4-FFF2-40B4-BE49-F238E27FC236}">
                <a16:creationId xmlns:a16="http://schemas.microsoft.com/office/drawing/2014/main" id="{5DCA2992-51F2-4AAE-BC17-95262A57AB1F}"/>
              </a:ext>
            </a:extLst>
          </p:cNvPr>
          <p:cNvSpPr>
            <a:spLocks noGrp="1"/>
          </p:cNvSpPr>
          <p:nvPr>
            <p:ph type="subTitle" idx="1"/>
          </p:nvPr>
        </p:nvSpPr>
        <p:spPr>
          <a:xfrm>
            <a:off x="999067" y="2250502"/>
            <a:ext cx="9144000" cy="4179501"/>
          </a:xfrm>
        </p:spPr>
        <p:txBody>
          <a:bodyPr>
            <a:normAutofit fontScale="92500" lnSpcReduction="20000"/>
          </a:bodyPr>
          <a:lstStyle/>
          <a:p>
            <a:pPr algn="l"/>
            <a:r>
              <a:rPr lang="en-GB" dirty="0"/>
              <a:t>Work in small groups. Together, pupils should look carefully at the images. Five images are activities that tourists can do in the Arctic, and five are jobs that people living in the Arctic might do.</a:t>
            </a:r>
          </a:p>
          <a:p>
            <a:pPr algn="l"/>
            <a:endParaRPr lang="en-GB" dirty="0"/>
          </a:p>
          <a:p>
            <a:pPr algn="l"/>
            <a:r>
              <a:rPr lang="en-GB" dirty="0"/>
              <a:t>Firstly, ask pupils to match the correct statement with the correct picture. Pupils should then sort the slides under the correct heading, either ‘Tourist Activities’ or ‘Jobs in the Arctic’.</a:t>
            </a:r>
          </a:p>
          <a:p>
            <a:pPr algn="l"/>
            <a:endParaRPr lang="en-GB" dirty="0"/>
          </a:p>
          <a:p>
            <a:pPr algn="l"/>
            <a:r>
              <a:rPr lang="en-GB" dirty="0"/>
              <a:t>Share answers with the rest of the class. Has anyone been to any country in the Arctic, what activities did they do?</a:t>
            </a:r>
          </a:p>
          <a:p>
            <a:pPr algn="l"/>
            <a:endParaRPr lang="en-GB" dirty="0"/>
          </a:p>
          <a:p>
            <a:pPr algn="l"/>
            <a:r>
              <a:rPr lang="en-GB" dirty="0"/>
              <a:t>MA: Pupils could </a:t>
            </a:r>
            <a:r>
              <a:rPr lang="en-GB" u="sng" dirty="0"/>
              <a:t>underline</a:t>
            </a:r>
            <a:r>
              <a:rPr lang="en-GB" dirty="0"/>
              <a:t> jobs which they think are ‘traditional’ jobs, and </a:t>
            </a:r>
            <a:r>
              <a:rPr lang="en-GB" b="1" i="1" dirty="0"/>
              <a:t>circle</a:t>
            </a:r>
            <a:r>
              <a:rPr lang="en-GB" dirty="0"/>
              <a:t> jobs which temporary residents might do. </a:t>
            </a:r>
          </a:p>
        </p:txBody>
      </p:sp>
    </p:spTree>
    <p:extLst>
      <p:ext uri="{BB962C8B-B14F-4D97-AF65-F5344CB8AC3E}">
        <p14:creationId xmlns:p14="http://schemas.microsoft.com/office/powerpoint/2010/main" val="40114684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0353" y="2356100"/>
            <a:ext cx="10515600" cy="2273502"/>
          </a:xfrm>
        </p:spPr>
        <p:txBody>
          <a:bodyPr>
            <a:normAutofit/>
          </a:bodyPr>
          <a:lstStyle/>
          <a:p>
            <a:pPr marL="0" indent="0" algn="ctr">
              <a:buNone/>
            </a:pPr>
            <a:r>
              <a:rPr lang="en-US" sz="7200" dirty="0"/>
              <a:t>See the swirling</a:t>
            </a:r>
          </a:p>
          <a:p>
            <a:pPr marL="0" indent="0" algn="ctr">
              <a:buNone/>
            </a:pPr>
            <a:r>
              <a:rPr lang="en-US" sz="7200" dirty="0"/>
              <a:t> Northern Lights.</a:t>
            </a:r>
          </a:p>
        </p:txBody>
      </p:sp>
    </p:spTree>
    <p:extLst>
      <p:ext uri="{BB962C8B-B14F-4D97-AF65-F5344CB8AC3E}">
        <p14:creationId xmlns:p14="http://schemas.microsoft.com/office/powerpoint/2010/main" val="13809064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US" sz="7200" dirty="0"/>
              <a:t>Visit a local community and find out about local traditions.</a:t>
            </a:r>
          </a:p>
          <a:p>
            <a:pPr marL="0" indent="0">
              <a:buNone/>
            </a:pPr>
            <a:endParaRPr lang="en-US" dirty="0"/>
          </a:p>
        </p:txBody>
      </p:sp>
    </p:spTree>
    <p:extLst>
      <p:ext uri="{BB962C8B-B14F-4D97-AF65-F5344CB8AC3E}">
        <p14:creationId xmlns:p14="http://schemas.microsoft.com/office/powerpoint/2010/main" val="10393216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0353" y="2356100"/>
            <a:ext cx="10515600" cy="1260776"/>
          </a:xfrm>
        </p:spPr>
        <p:txBody>
          <a:bodyPr>
            <a:normAutofit/>
          </a:bodyPr>
          <a:lstStyle/>
          <a:p>
            <a:pPr marL="0" indent="0" algn="ctr">
              <a:buNone/>
            </a:pPr>
            <a:r>
              <a:rPr lang="en-US" sz="7200" dirty="0"/>
              <a:t>Go whale watching.</a:t>
            </a:r>
          </a:p>
        </p:txBody>
      </p:sp>
    </p:spTree>
    <p:extLst>
      <p:ext uri="{BB962C8B-B14F-4D97-AF65-F5344CB8AC3E}">
        <p14:creationId xmlns:p14="http://schemas.microsoft.com/office/powerpoint/2010/main" val="5612510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1341AD9-6676-4D97-9A46-01E13019888B}"/>
              </a:ext>
            </a:extLst>
          </p:cNvPr>
          <p:cNvSpPr txBox="1"/>
          <p:nvPr/>
        </p:nvSpPr>
        <p:spPr>
          <a:xfrm>
            <a:off x="982990" y="1673461"/>
            <a:ext cx="10033000" cy="3293209"/>
          </a:xfrm>
          <a:prstGeom prst="rect">
            <a:avLst/>
          </a:prstGeom>
          <a:noFill/>
        </p:spPr>
        <p:txBody>
          <a:bodyPr wrap="square" rtlCol="0">
            <a:spAutoFit/>
          </a:bodyPr>
          <a:lstStyle/>
          <a:p>
            <a:r>
              <a:rPr lang="en-US" sz="1600"/>
              <a:t>Picture 1: Scientist.</a:t>
            </a:r>
          </a:p>
          <a:p>
            <a:r>
              <a:rPr lang="en-US" sz="1600" dirty="0"/>
              <a:t>Picture 2: Nenets reindeer herders from the western Russian Arctic.</a:t>
            </a:r>
          </a:p>
          <a:p>
            <a:r>
              <a:rPr lang="en-US" sz="1600" dirty="0"/>
              <a:t>Picture 3: Ice fishing in the Canadian North. </a:t>
            </a:r>
          </a:p>
          <a:p>
            <a:r>
              <a:rPr lang="en-US" sz="1600" dirty="0"/>
              <a:t>Picture 4: Explorer. </a:t>
            </a:r>
          </a:p>
          <a:p>
            <a:r>
              <a:rPr lang="en-US" sz="1600" dirty="0"/>
              <a:t>Picture 5: Farmer. Cattle farming in Norway. Sheep farming is a common way to earn a living in Iceland.</a:t>
            </a:r>
          </a:p>
          <a:p>
            <a:r>
              <a:rPr lang="en-US" sz="1600" dirty="0"/>
              <a:t>Picture 6: Visit a museum.</a:t>
            </a:r>
          </a:p>
          <a:p>
            <a:r>
              <a:rPr lang="en-US" sz="1600" dirty="0"/>
              <a:t>Picture 7: Sail up a fjord and walk on a glacier.</a:t>
            </a:r>
          </a:p>
          <a:p>
            <a:r>
              <a:rPr lang="en-US" sz="1600" dirty="0"/>
              <a:t>Picture 8: </a:t>
            </a:r>
            <a:r>
              <a:rPr lang="en-GB" sz="1600" dirty="0"/>
              <a:t>See the swirling Northern Lights.</a:t>
            </a:r>
            <a:endParaRPr lang="en-US" sz="1600" dirty="0"/>
          </a:p>
          <a:p>
            <a:r>
              <a:rPr lang="en-US" sz="1600" dirty="0"/>
              <a:t>Picture 9: Visit a local community and find out about local traditions.</a:t>
            </a:r>
          </a:p>
          <a:p>
            <a:r>
              <a:rPr lang="en-US" sz="1600" dirty="0"/>
              <a:t>Picture 10: Go whale watching.</a:t>
            </a:r>
          </a:p>
          <a:p>
            <a:endParaRPr lang="en-US" sz="1600" dirty="0"/>
          </a:p>
          <a:p>
            <a:r>
              <a:rPr lang="en-US" sz="1600" b="1" dirty="0"/>
              <a:t>Underline</a:t>
            </a:r>
            <a:r>
              <a:rPr lang="en-US" sz="1600" dirty="0"/>
              <a:t> traditional jobs: Pictures 2, 3, 5.</a:t>
            </a:r>
          </a:p>
          <a:p>
            <a:r>
              <a:rPr lang="en-US" sz="1600" b="1" dirty="0"/>
              <a:t>Circle</a:t>
            </a:r>
            <a:r>
              <a:rPr lang="en-US" sz="1600" dirty="0"/>
              <a:t> jobs of temporary residents: Pictures 1, 4.</a:t>
            </a:r>
          </a:p>
        </p:txBody>
      </p:sp>
      <p:sp>
        <p:nvSpPr>
          <p:cNvPr id="10" name="Title 1">
            <a:extLst>
              <a:ext uri="{FF2B5EF4-FFF2-40B4-BE49-F238E27FC236}">
                <a16:creationId xmlns:a16="http://schemas.microsoft.com/office/drawing/2014/main" id="{5C62AB51-71AC-4E59-A008-CE62D7420648}"/>
              </a:ext>
            </a:extLst>
          </p:cNvPr>
          <p:cNvSpPr>
            <a:spLocks noGrp="1"/>
          </p:cNvSpPr>
          <p:nvPr>
            <p:ph type="ctrTitle"/>
          </p:nvPr>
        </p:nvSpPr>
        <p:spPr>
          <a:xfrm>
            <a:off x="999067" y="764062"/>
            <a:ext cx="9144000" cy="859514"/>
          </a:xfrm>
        </p:spPr>
        <p:txBody>
          <a:bodyPr>
            <a:normAutofit/>
          </a:bodyPr>
          <a:lstStyle/>
          <a:p>
            <a:pPr algn="l"/>
            <a:r>
              <a:rPr lang="en-GB" sz="4800" dirty="0">
                <a:solidFill>
                  <a:srgbClr val="436469"/>
                </a:solidFill>
                <a:latin typeface="Museo 700" panose="02000000000000000000" pitchFamily="50" charset="0"/>
              </a:rPr>
              <a:t>Answers</a:t>
            </a:r>
          </a:p>
        </p:txBody>
      </p:sp>
    </p:spTree>
    <p:extLst>
      <p:ext uri="{BB962C8B-B14F-4D97-AF65-F5344CB8AC3E}">
        <p14:creationId xmlns:p14="http://schemas.microsoft.com/office/powerpoint/2010/main" val="15602145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21447328">
            <a:off x="4796635" y="373340"/>
            <a:ext cx="5955579" cy="5946624"/>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80946" y="377544"/>
            <a:ext cx="5686071" cy="5862657"/>
          </a:xfrm>
          <a:prstGeom prst="rect">
            <a:avLst/>
          </a:prstGeom>
        </p:spPr>
      </p:pic>
      <p:grpSp>
        <p:nvGrpSpPr>
          <p:cNvPr id="6" name="Group 5"/>
          <p:cNvGrpSpPr/>
          <p:nvPr/>
        </p:nvGrpSpPr>
        <p:grpSpPr>
          <a:xfrm>
            <a:off x="549213" y="446188"/>
            <a:ext cx="3391308" cy="900182"/>
            <a:chOff x="268055" y="0"/>
            <a:chExt cx="2993490" cy="1279434"/>
          </a:xfrm>
        </p:grpSpPr>
        <p:sp>
          <p:nvSpPr>
            <p:cNvPr id="7" name="Rectangle 6"/>
            <p:cNvSpPr/>
            <p:nvPr/>
          </p:nvSpPr>
          <p:spPr>
            <a:xfrm rot="21447328">
              <a:off x="268055" y="122323"/>
              <a:ext cx="2993490" cy="115711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Picture 1</a:t>
              </a:r>
            </a:p>
          </p:txBody>
        </p:sp>
      </p:grpSp>
      <p:sp>
        <p:nvSpPr>
          <p:cNvPr id="9" name="Rectangle 8"/>
          <p:cNvSpPr/>
          <p:nvPr/>
        </p:nvSpPr>
        <p:spPr>
          <a:xfrm>
            <a:off x="2057789" y="5892964"/>
            <a:ext cx="2597499" cy="523220"/>
          </a:xfrm>
          <a:prstGeom prst="rect">
            <a:avLst/>
          </a:prstGeom>
        </p:spPr>
        <p:txBody>
          <a:bodyPr wrap="square">
            <a:spAutoFit/>
          </a:bodyPr>
          <a:lstStyle/>
          <a:p>
            <a:pPr algn="r"/>
            <a:r>
              <a:rPr lang="en-US" sz="1400" dirty="0">
                <a:latin typeface="+mj-lt"/>
              </a:rPr>
              <a:t>Picture by Christian </a:t>
            </a:r>
            <a:r>
              <a:rPr lang="en-US" sz="1400" dirty="0" err="1">
                <a:latin typeface="+mj-lt"/>
              </a:rPr>
              <a:t>Stiegler</a:t>
            </a:r>
            <a:r>
              <a:rPr lang="en-US" sz="1400" dirty="0">
                <a:latin typeface="+mj-lt"/>
              </a:rPr>
              <a:t> courtesy of INTERACT.</a:t>
            </a:r>
          </a:p>
        </p:txBody>
      </p:sp>
    </p:spTree>
    <p:extLst>
      <p:ext uri="{BB962C8B-B14F-4D97-AF65-F5344CB8AC3E}">
        <p14:creationId xmlns:p14="http://schemas.microsoft.com/office/powerpoint/2010/main" val="3846533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1005106" y="570350"/>
            <a:ext cx="4509779" cy="3188966"/>
          </a:xfrm>
          <a:prstGeom prst="rect">
            <a:avLst/>
          </a:prstGeom>
        </p:spPr>
      </p:pic>
      <p:pic>
        <p:nvPicPr>
          <p:cNvPr id="4" name="Content Placeholder 3"/>
          <p:cNvPicPr>
            <a:picLocks noGrp="1" noChangeAspect="1"/>
          </p:cNvPicPr>
          <p:nvPr>
            <p:ph idx="1"/>
          </p:nvPr>
        </p:nvPicPr>
        <p:blipFill>
          <a:blip r:embed="rId4"/>
          <a:srcRect t="12722" b="12722"/>
          <a:stretch>
            <a:fillRect/>
          </a:stretch>
        </p:blipFill>
        <p:spPr>
          <a:xfrm>
            <a:off x="5098390" y="2516851"/>
            <a:ext cx="6802010" cy="3286227"/>
          </a:xfrm>
        </p:spPr>
      </p:pic>
      <p:grpSp>
        <p:nvGrpSpPr>
          <p:cNvPr id="5" name="Group 4"/>
          <p:cNvGrpSpPr/>
          <p:nvPr/>
        </p:nvGrpSpPr>
        <p:grpSpPr>
          <a:xfrm>
            <a:off x="549213" y="446188"/>
            <a:ext cx="3391308" cy="900182"/>
            <a:chOff x="268055" y="0"/>
            <a:chExt cx="2993490" cy="1279434"/>
          </a:xfrm>
        </p:grpSpPr>
        <p:sp>
          <p:nvSpPr>
            <p:cNvPr id="6" name="Rectangle 5"/>
            <p:cNvSpPr/>
            <p:nvPr/>
          </p:nvSpPr>
          <p:spPr>
            <a:xfrm rot="21447328">
              <a:off x="268055" y="122323"/>
              <a:ext cx="2993490" cy="115711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Picture 2</a:t>
              </a:r>
            </a:p>
          </p:txBody>
        </p:sp>
      </p:grpSp>
      <p:sp>
        <p:nvSpPr>
          <p:cNvPr id="3" name="Rectangle 2"/>
          <p:cNvSpPr/>
          <p:nvPr/>
        </p:nvSpPr>
        <p:spPr>
          <a:xfrm>
            <a:off x="5353467" y="5803077"/>
            <a:ext cx="6430593" cy="369725"/>
          </a:xfrm>
          <a:prstGeom prst="rect">
            <a:avLst/>
          </a:prstGeom>
        </p:spPr>
        <p:txBody>
          <a:bodyPr wrap="square">
            <a:spAutoFit/>
          </a:bodyPr>
          <a:lstStyle/>
          <a:p>
            <a:pPr algn="ctr"/>
            <a:r>
              <a:rPr lang="en-US" dirty="0"/>
              <a:t>Picture by Peter </a:t>
            </a:r>
            <a:r>
              <a:rPr lang="en-US" dirty="0" err="1"/>
              <a:t>Prokosch</a:t>
            </a:r>
            <a:r>
              <a:rPr lang="en-US" dirty="0"/>
              <a:t>/</a:t>
            </a:r>
            <a:r>
              <a:rPr lang="en-US" dirty="0" err="1"/>
              <a:t>GRIDArendal</a:t>
            </a:r>
            <a:r>
              <a:rPr lang="en-US" dirty="0"/>
              <a:t>, courtesy of INTERACT</a:t>
            </a:r>
          </a:p>
        </p:txBody>
      </p:sp>
      <p:pic>
        <p:nvPicPr>
          <p:cNvPr id="2" name="Picture 1"/>
          <p:cNvPicPr>
            <a:picLocks noChangeAspect="1"/>
          </p:cNvPicPr>
          <p:nvPr/>
        </p:nvPicPr>
        <p:blipFill>
          <a:blip r:embed="rId3"/>
          <a:stretch>
            <a:fillRect/>
          </a:stretch>
        </p:blipFill>
        <p:spPr>
          <a:xfrm>
            <a:off x="-450141" y="-38011"/>
            <a:ext cx="9452969" cy="6684407"/>
          </a:xfrm>
          <a:prstGeom prst="rect">
            <a:avLst/>
          </a:prstGeom>
        </p:spPr>
      </p:pic>
      <p:pic>
        <p:nvPicPr>
          <p:cNvPr id="9" name="Picture 8"/>
          <p:cNvPicPr>
            <a:picLocks noChangeAspect="1"/>
          </p:cNvPicPr>
          <p:nvPr/>
        </p:nvPicPr>
        <p:blipFill>
          <a:blip r:embed="rId3"/>
          <a:stretch>
            <a:fillRect/>
          </a:stretch>
        </p:blipFill>
        <p:spPr>
          <a:xfrm>
            <a:off x="-917011" y="2507075"/>
            <a:ext cx="4509779" cy="3188966"/>
          </a:xfrm>
          <a:prstGeom prst="rect">
            <a:avLst/>
          </a:prstGeom>
        </p:spPr>
      </p:pic>
      <p:pic>
        <p:nvPicPr>
          <p:cNvPr id="10" name="Picture 9"/>
          <p:cNvPicPr>
            <a:picLocks noChangeAspect="1"/>
          </p:cNvPicPr>
          <p:nvPr/>
        </p:nvPicPr>
        <p:blipFill>
          <a:blip r:embed="rId3"/>
          <a:stretch>
            <a:fillRect/>
          </a:stretch>
        </p:blipFill>
        <p:spPr>
          <a:xfrm>
            <a:off x="1759398" y="1003749"/>
            <a:ext cx="3063548" cy="2166304"/>
          </a:xfrm>
          <a:prstGeom prst="rect">
            <a:avLst/>
          </a:prstGeom>
        </p:spPr>
      </p:pic>
    </p:spTree>
    <p:extLst>
      <p:ext uri="{BB962C8B-B14F-4D97-AF65-F5344CB8AC3E}">
        <p14:creationId xmlns:p14="http://schemas.microsoft.com/office/powerpoint/2010/main" val="5644627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1339" y="0"/>
            <a:ext cx="3667347" cy="6858000"/>
          </a:xfrm>
          <a:prstGeom prst="rect">
            <a:avLst/>
          </a:prstGeom>
        </p:spPr>
      </p:pic>
      <p:pic>
        <p:nvPicPr>
          <p:cNvPr id="2" name="Picture 1"/>
          <p:cNvPicPr>
            <a:picLocks noChangeAspect="1"/>
          </p:cNvPicPr>
          <p:nvPr/>
        </p:nvPicPr>
        <p:blipFill>
          <a:blip r:embed="rId3"/>
          <a:stretch>
            <a:fillRect/>
          </a:stretch>
        </p:blipFill>
        <p:spPr>
          <a:xfrm>
            <a:off x="2540169" y="365125"/>
            <a:ext cx="12192000" cy="6465928"/>
          </a:xfrm>
          <a:prstGeom prst="rect">
            <a:avLst/>
          </a:prstGeom>
        </p:spPr>
      </p:pic>
      <p:grpSp>
        <p:nvGrpSpPr>
          <p:cNvPr id="5" name="Group 4"/>
          <p:cNvGrpSpPr/>
          <p:nvPr/>
        </p:nvGrpSpPr>
        <p:grpSpPr>
          <a:xfrm>
            <a:off x="7876625" y="365125"/>
            <a:ext cx="3391308" cy="900182"/>
            <a:chOff x="268055" y="0"/>
            <a:chExt cx="2993490" cy="1279434"/>
          </a:xfrm>
        </p:grpSpPr>
        <p:sp>
          <p:nvSpPr>
            <p:cNvPr id="6" name="Rectangle 5"/>
            <p:cNvSpPr/>
            <p:nvPr/>
          </p:nvSpPr>
          <p:spPr>
            <a:xfrm rot="21447328">
              <a:off x="268055" y="122323"/>
              <a:ext cx="2993490" cy="115711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Picture 3</a:t>
              </a:r>
            </a:p>
          </p:txBody>
        </p:sp>
      </p:grpSp>
      <p:sp>
        <p:nvSpPr>
          <p:cNvPr id="3" name="Rectangle 2"/>
          <p:cNvSpPr/>
          <p:nvPr/>
        </p:nvSpPr>
        <p:spPr>
          <a:xfrm>
            <a:off x="4758686" y="6281262"/>
            <a:ext cx="4916731" cy="369332"/>
          </a:xfrm>
          <a:prstGeom prst="rect">
            <a:avLst/>
          </a:prstGeom>
        </p:spPr>
        <p:txBody>
          <a:bodyPr wrap="none">
            <a:spAutoFit/>
          </a:bodyPr>
          <a:lstStyle/>
          <a:p>
            <a:r>
              <a:rPr lang="en-US" dirty="0"/>
              <a:t>Picture by José </a:t>
            </a:r>
            <a:r>
              <a:rPr lang="en-US" dirty="0" err="1"/>
              <a:t>Gérin-Lajoie</a:t>
            </a:r>
            <a:r>
              <a:rPr lang="en-US" dirty="0"/>
              <a:t>, courtesy of INTERACT</a:t>
            </a:r>
          </a:p>
        </p:txBody>
      </p:sp>
    </p:spTree>
    <p:extLst>
      <p:ext uri="{BB962C8B-B14F-4D97-AF65-F5344CB8AC3E}">
        <p14:creationId xmlns:p14="http://schemas.microsoft.com/office/powerpoint/2010/main" val="10937026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778000" y="1715574"/>
            <a:ext cx="8636000" cy="4318000"/>
          </a:xfrm>
          <a:prstGeom prst="rect">
            <a:avLst/>
          </a:prstGeom>
        </p:spPr>
      </p:pic>
      <p:sp>
        <p:nvSpPr>
          <p:cNvPr id="5" name="TextBox 4"/>
          <p:cNvSpPr txBox="1"/>
          <p:nvPr/>
        </p:nvSpPr>
        <p:spPr>
          <a:xfrm>
            <a:off x="2344772" y="6218240"/>
            <a:ext cx="7653075" cy="369332"/>
          </a:xfrm>
          <a:prstGeom prst="rect">
            <a:avLst/>
          </a:prstGeom>
          <a:noFill/>
        </p:spPr>
        <p:txBody>
          <a:bodyPr wrap="square" rtlCol="0">
            <a:spAutoFit/>
          </a:bodyPr>
          <a:lstStyle/>
          <a:p>
            <a:pPr algn="ctr"/>
            <a:r>
              <a:rPr lang="en-US" dirty="0"/>
              <a:t>Photo: WWW</a:t>
            </a:r>
          </a:p>
        </p:txBody>
      </p:sp>
      <p:grpSp>
        <p:nvGrpSpPr>
          <p:cNvPr id="6" name="Group 5"/>
          <p:cNvGrpSpPr/>
          <p:nvPr/>
        </p:nvGrpSpPr>
        <p:grpSpPr>
          <a:xfrm>
            <a:off x="549213" y="446188"/>
            <a:ext cx="3391308" cy="900182"/>
            <a:chOff x="268055" y="0"/>
            <a:chExt cx="2993490" cy="1279434"/>
          </a:xfrm>
        </p:grpSpPr>
        <p:sp>
          <p:nvSpPr>
            <p:cNvPr id="7" name="Rectangle 6"/>
            <p:cNvSpPr/>
            <p:nvPr/>
          </p:nvSpPr>
          <p:spPr>
            <a:xfrm rot="21447328">
              <a:off x="268055" y="122323"/>
              <a:ext cx="2993490" cy="115711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Picture 4</a:t>
              </a:r>
            </a:p>
          </p:txBody>
        </p:sp>
      </p:grpSp>
      <p:sp>
        <p:nvSpPr>
          <p:cNvPr id="9" name="TextBox 8"/>
          <p:cNvSpPr txBox="1"/>
          <p:nvPr/>
        </p:nvSpPr>
        <p:spPr>
          <a:xfrm>
            <a:off x="4273984" y="817653"/>
            <a:ext cx="7653075" cy="584776"/>
          </a:xfrm>
          <a:prstGeom prst="rect">
            <a:avLst/>
          </a:prstGeom>
          <a:noFill/>
        </p:spPr>
        <p:txBody>
          <a:bodyPr wrap="square" rtlCol="0">
            <a:spAutoFit/>
          </a:bodyPr>
          <a:lstStyle/>
          <a:p>
            <a:r>
              <a:rPr lang="en-US" sz="3200" dirty="0"/>
              <a:t>David </a:t>
            </a:r>
            <a:r>
              <a:rPr lang="en-US" sz="3200" dirty="0" err="1"/>
              <a:t>Hempleman</a:t>
            </a:r>
            <a:r>
              <a:rPr lang="en-US" sz="3200" dirty="0"/>
              <a:t>-Adams. </a:t>
            </a:r>
          </a:p>
        </p:txBody>
      </p:sp>
    </p:spTree>
    <p:extLst>
      <p:ext uri="{BB962C8B-B14F-4D97-AF65-F5344CB8AC3E}">
        <p14:creationId xmlns:p14="http://schemas.microsoft.com/office/powerpoint/2010/main" val="9827167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871173" y="1050379"/>
            <a:ext cx="6274264" cy="4934340"/>
          </a:xfrm>
          <a:prstGeom prst="rect">
            <a:avLst/>
          </a:prstGeom>
        </p:spPr>
      </p:pic>
      <p:grpSp>
        <p:nvGrpSpPr>
          <p:cNvPr id="5" name="Group 4"/>
          <p:cNvGrpSpPr/>
          <p:nvPr/>
        </p:nvGrpSpPr>
        <p:grpSpPr>
          <a:xfrm>
            <a:off x="549213" y="446188"/>
            <a:ext cx="3391308" cy="900182"/>
            <a:chOff x="268055" y="0"/>
            <a:chExt cx="2993490" cy="1279434"/>
          </a:xfrm>
        </p:grpSpPr>
        <p:sp>
          <p:nvSpPr>
            <p:cNvPr id="6" name="Rectangle 5"/>
            <p:cNvSpPr/>
            <p:nvPr/>
          </p:nvSpPr>
          <p:spPr>
            <a:xfrm rot="21447328">
              <a:off x="268055" y="122323"/>
              <a:ext cx="2993490" cy="115711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Picture 5</a:t>
              </a:r>
            </a:p>
          </p:txBody>
        </p:sp>
      </p:grpSp>
      <p:sp>
        <p:nvSpPr>
          <p:cNvPr id="8" name="TextBox 7"/>
          <p:cNvSpPr txBox="1"/>
          <p:nvPr/>
        </p:nvSpPr>
        <p:spPr>
          <a:xfrm>
            <a:off x="613221" y="2056351"/>
            <a:ext cx="3349724" cy="3231654"/>
          </a:xfrm>
          <a:prstGeom prst="rect">
            <a:avLst/>
          </a:prstGeom>
          <a:noFill/>
        </p:spPr>
        <p:txBody>
          <a:bodyPr wrap="square" rtlCol="0">
            <a:spAutoFit/>
          </a:bodyPr>
          <a:lstStyle/>
          <a:p>
            <a:r>
              <a:rPr lang="en-US" sz="3200" dirty="0"/>
              <a:t>Roger </a:t>
            </a:r>
            <a:r>
              <a:rPr lang="en-US" sz="3200" dirty="0" err="1"/>
              <a:t>Møen</a:t>
            </a:r>
            <a:r>
              <a:rPr lang="en-US" sz="3200" dirty="0"/>
              <a:t> with his cattle in </a:t>
            </a:r>
            <a:r>
              <a:rPr lang="en-US" sz="3200" dirty="0" err="1"/>
              <a:t>Træna</a:t>
            </a:r>
            <a:r>
              <a:rPr lang="en-US" sz="3200" dirty="0"/>
              <a:t>, Norway</a:t>
            </a:r>
            <a:r>
              <a:rPr lang="en-US" dirty="0"/>
              <a:t>.</a:t>
            </a:r>
          </a:p>
          <a:p>
            <a:endParaRPr lang="en-US" dirty="0"/>
          </a:p>
          <a:p>
            <a:endParaRPr lang="en-US" dirty="0"/>
          </a:p>
          <a:p>
            <a:endParaRPr lang="en-US" dirty="0"/>
          </a:p>
          <a:p>
            <a:endParaRPr lang="en-US" dirty="0"/>
          </a:p>
          <a:p>
            <a:r>
              <a:rPr lang="en-US" dirty="0"/>
              <a:t>Picture by Christian Barnett, used courtesy of </a:t>
            </a:r>
            <a:r>
              <a:rPr lang="en-US" dirty="0" err="1"/>
              <a:t>Businessinsider.com</a:t>
            </a:r>
            <a:r>
              <a:rPr lang="en-US" dirty="0"/>
              <a:t>.</a:t>
            </a:r>
          </a:p>
        </p:txBody>
      </p:sp>
    </p:spTree>
    <p:extLst>
      <p:ext uri="{BB962C8B-B14F-4D97-AF65-F5344CB8AC3E}">
        <p14:creationId xmlns:p14="http://schemas.microsoft.com/office/powerpoint/2010/main" val="3443836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14841" y="3032421"/>
            <a:ext cx="6639949" cy="3321635"/>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33965" y="200839"/>
            <a:ext cx="6004408" cy="3198600"/>
          </a:xfrm>
          <a:prstGeom prst="rect">
            <a:avLst/>
          </a:prstGeom>
        </p:spPr>
      </p:pic>
      <p:grpSp>
        <p:nvGrpSpPr>
          <p:cNvPr id="8" name="Group 7"/>
          <p:cNvGrpSpPr/>
          <p:nvPr/>
        </p:nvGrpSpPr>
        <p:grpSpPr>
          <a:xfrm>
            <a:off x="549213" y="446188"/>
            <a:ext cx="3391308" cy="900182"/>
            <a:chOff x="268055" y="0"/>
            <a:chExt cx="2993490" cy="1279434"/>
          </a:xfrm>
        </p:grpSpPr>
        <p:sp>
          <p:nvSpPr>
            <p:cNvPr id="9" name="Rectangle 8"/>
            <p:cNvSpPr/>
            <p:nvPr/>
          </p:nvSpPr>
          <p:spPr>
            <a:xfrm rot="21447328">
              <a:off x="268055" y="122323"/>
              <a:ext cx="2993490" cy="115711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Picture 6</a:t>
              </a:r>
            </a:p>
          </p:txBody>
        </p:sp>
      </p:grpSp>
      <p:sp>
        <p:nvSpPr>
          <p:cNvPr id="2" name="TextBox 1"/>
          <p:cNvSpPr txBox="1"/>
          <p:nvPr/>
        </p:nvSpPr>
        <p:spPr>
          <a:xfrm>
            <a:off x="7848474" y="3891842"/>
            <a:ext cx="3789900" cy="2185214"/>
          </a:xfrm>
          <a:prstGeom prst="rect">
            <a:avLst/>
          </a:prstGeom>
          <a:noFill/>
        </p:spPr>
        <p:txBody>
          <a:bodyPr wrap="square" rtlCol="0">
            <a:spAutoFit/>
          </a:bodyPr>
          <a:lstStyle/>
          <a:p>
            <a:r>
              <a:rPr lang="en-US" sz="3200" dirty="0"/>
              <a:t>The museum at </a:t>
            </a:r>
            <a:r>
              <a:rPr lang="en-US" sz="3200" dirty="0" err="1"/>
              <a:t>Illulisaat</a:t>
            </a:r>
            <a:r>
              <a:rPr lang="en-US" sz="3200" dirty="0"/>
              <a:t>, Greenland.</a:t>
            </a:r>
          </a:p>
          <a:p>
            <a:endParaRPr lang="en-US" dirty="0"/>
          </a:p>
          <a:p>
            <a:endParaRPr lang="en-US" dirty="0"/>
          </a:p>
          <a:p>
            <a:r>
              <a:rPr lang="en-US" dirty="0"/>
              <a:t>Photos WWW, taken during the Polar Ocean Challenge. </a:t>
            </a:r>
          </a:p>
        </p:txBody>
      </p:sp>
    </p:spTree>
    <p:extLst>
      <p:ext uri="{BB962C8B-B14F-4D97-AF65-F5344CB8AC3E}">
        <p14:creationId xmlns:p14="http://schemas.microsoft.com/office/powerpoint/2010/main" val="1316297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49213" y="446188"/>
            <a:ext cx="3391308" cy="900182"/>
            <a:chOff x="268055" y="0"/>
            <a:chExt cx="2993490" cy="1279434"/>
          </a:xfrm>
        </p:grpSpPr>
        <p:sp>
          <p:nvSpPr>
            <p:cNvPr id="5" name="Rectangle 4"/>
            <p:cNvSpPr/>
            <p:nvPr/>
          </p:nvSpPr>
          <p:spPr>
            <a:xfrm rot="21447328">
              <a:off x="268055" y="122323"/>
              <a:ext cx="2993490" cy="115711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Picture 7</a:t>
              </a:r>
            </a:p>
          </p:txBody>
        </p:sp>
      </p:grpSp>
      <p:pic>
        <p:nvPicPr>
          <p:cNvPr id="10" name="Picture 9"/>
          <p:cNvPicPr>
            <a:picLocks noChangeAspect="1"/>
          </p:cNvPicPr>
          <p:nvPr/>
        </p:nvPicPr>
        <p:blipFill>
          <a:blip r:embed="rId2"/>
          <a:stretch>
            <a:fillRect/>
          </a:stretch>
        </p:blipFill>
        <p:spPr>
          <a:xfrm>
            <a:off x="1537453" y="1912854"/>
            <a:ext cx="9219066" cy="3890224"/>
          </a:xfrm>
          <a:prstGeom prst="rect">
            <a:avLst/>
          </a:prstGeom>
        </p:spPr>
      </p:pic>
      <p:sp>
        <p:nvSpPr>
          <p:cNvPr id="2" name="Rectangle 1"/>
          <p:cNvSpPr/>
          <p:nvPr/>
        </p:nvSpPr>
        <p:spPr>
          <a:xfrm>
            <a:off x="3484141" y="5816336"/>
            <a:ext cx="5388990" cy="369332"/>
          </a:xfrm>
          <a:prstGeom prst="rect">
            <a:avLst/>
          </a:prstGeom>
        </p:spPr>
        <p:txBody>
          <a:bodyPr wrap="none">
            <a:spAutoFit/>
          </a:bodyPr>
          <a:lstStyle/>
          <a:p>
            <a:r>
              <a:rPr lang="en-US" dirty="0"/>
              <a:t>Photo WWW, taken during an expedition to Greenland. </a:t>
            </a:r>
          </a:p>
        </p:txBody>
      </p:sp>
    </p:spTree>
    <p:extLst>
      <p:ext uri="{BB962C8B-B14F-4D97-AF65-F5344CB8AC3E}">
        <p14:creationId xmlns:p14="http://schemas.microsoft.com/office/powerpoint/2010/main" val="17257617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60</TotalTime>
  <Words>458</Words>
  <Application>Microsoft Office PowerPoint</Application>
  <PresentationFormat>Widescreen</PresentationFormat>
  <Paragraphs>68</Paragraphs>
  <Slides>23</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Calibri Light</vt:lpstr>
      <vt:lpstr>Mangal</vt:lpstr>
      <vt:lpstr>Museo 700</vt:lpstr>
      <vt:lpstr>Office Theme</vt:lpstr>
      <vt:lpstr> Visiting and working in the Arctic – things to see and do.</vt:lpstr>
      <vt:lpstr>Instructions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Answers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Heading Here</dc:title>
  <dc:creator>Joe Mordle</dc:creator>
  <cp:lastModifiedBy>Vicky Oram-Ahern</cp:lastModifiedBy>
  <cp:revision>12</cp:revision>
  <dcterms:created xsi:type="dcterms:W3CDTF">2017-11-05T12:04:17Z</dcterms:created>
  <dcterms:modified xsi:type="dcterms:W3CDTF">2018-08-23T22:21:50Z</dcterms:modified>
</cp:coreProperties>
</file>