
<file path=[Content_Types].xml><?xml version="1.0" encoding="utf-8"?>
<Types xmlns="http://schemas.openxmlformats.org/package/2006/content-types">
  <Default Extension="xml" ContentType="application/xml"/>
  <Default Extension="jpg" ContentType="image/jpeg"/>
  <Default Extension="jpeg" ContentType="image/jpeg"/>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8" r:id="rId2"/>
    <p:sldId id="269" r:id="rId3"/>
    <p:sldId id="260" r:id="rId4"/>
    <p:sldId id="264" r:id="rId5"/>
    <p:sldId id="263" r:id="rId6"/>
    <p:sldId id="265" r:id="rId7"/>
    <p:sldId id="268" r:id="rId8"/>
    <p:sldId id="267" r:id="rId9"/>
    <p:sldId id="27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6F6F"/>
    <a:srgbClr val="009FE3"/>
    <a:srgbClr val="FF00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70" d="100"/>
          <a:sy n="70" d="100"/>
        </p:scale>
        <p:origin x="-111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F6D649-C71E-45C9-920A-EDF8C4FB5A7D}" type="datetimeFigureOut">
              <a:rPr lang="en-GB" smtClean="0"/>
              <a:t>19/02/17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3FBD3D-6D07-4395-8B36-A8FE50CF03FC}" type="slidenum">
              <a:rPr lang="en-GB" smtClean="0"/>
              <a:t>‹#›</a:t>
            </a:fld>
            <a:endParaRPr lang="en-GB"/>
          </a:p>
        </p:txBody>
      </p:sp>
    </p:spTree>
    <p:extLst>
      <p:ext uri="{BB962C8B-B14F-4D97-AF65-F5344CB8AC3E}">
        <p14:creationId xmlns:p14="http://schemas.microsoft.com/office/powerpoint/2010/main" val="3354121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57F839B-30E9-4DFF-9482-745B400DDE17}" type="slidenum">
              <a:rPr lang="en-GB" smtClean="0"/>
              <a:t>1</a:t>
            </a:fld>
            <a:endParaRPr lang="en-GB"/>
          </a:p>
        </p:txBody>
      </p:sp>
    </p:spTree>
    <p:extLst>
      <p:ext uri="{BB962C8B-B14F-4D97-AF65-F5344CB8AC3E}">
        <p14:creationId xmlns:p14="http://schemas.microsoft.com/office/powerpoint/2010/main" val="21923606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Ice shelf</a:t>
            </a:r>
          </a:p>
        </p:txBody>
      </p:sp>
      <p:sp>
        <p:nvSpPr>
          <p:cNvPr id="4" name="Slide Number Placeholder 3"/>
          <p:cNvSpPr>
            <a:spLocks noGrp="1"/>
          </p:cNvSpPr>
          <p:nvPr>
            <p:ph type="sldNum" sz="quarter" idx="10"/>
          </p:nvPr>
        </p:nvSpPr>
        <p:spPr/>
        <p:txBody>
          <a:bodyPr/>
          <a:lstStyle/>
          <a:p>
            <a:fld id="{DD3FBD3D-6D07-4395-8B36-A8FE50CF03FC}" type="slidenum">
              <a:rPr lang="en-GB" smtClean="0"/>
              <a:t>3</a:t>
            </a:fld>
            <a:endParaRPr lang="en-GB"/>
          </a:p>
        </p:txBody>
      </p:sp>
    </p:spTree>
    <p:extLst>
      <p:ext uri="{BB962C8B-B14F-4D97-AF65-F5344CB8AC3E}">
        <p14:creationId xmlns:p14="http://schemas.microsoft.com/office/powerpoint/2010/main" val="56795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Glacier</a:t>
            </a:r>
          </a:p>
        </p:txBody>
      </p:sp>
      <p:sp>
        <p:nvSpPr>
          <p:cNvPr id="4" name="Slide Number Placeholder 3"/>
          <p:cNvSpPr>
            <a:spLocks noGrp="1"/>
          </p:cNvSpPr>
          <p:nvPr>
            <p:ph type="sldNum" sz="quarter" idx="10"/>
          </p:nvPr>
        </p:nvSpPr>
        <p:spPr/>
        <p:txBody>
          <a:bodyPr/>
          <a:lstStyle/>
          <a:p>
            <a:fld id="{DD3FBD3D-6D07-4395-8B36-A8FE50CF03FC}" type="slidenum">
              <a:rPr lang="en-GB" smtClean="0"/>
              <a:t>4</a:t>
            </a:fld>
            <a:endParaRPr lang="en-GB"/>
          </a:p>
        </p:txBody>
      </p:sp>
    </p:spTree>
    <p:extLst>
      <p:ext uri="{BB962C8B-B14F-4D97-AF65-F5344CB8AC3E}">
        <p14:creationId xmlns:p14="http://schemas.microsoft.com/office/powerpoint/2010/main" val="3493581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Ice floe</a:t>
            </a:r>
            <a:endParaRPr lang="en-GB" dirty="0"/>
          </a:p>
        </p:txBody>
      </p:sp>
      <p:sp>
        <p:nvSpPr>
          <p:cNvPr id="4" name="Slide Number Placeholder 3"/>
          <p:cNvSpPr>
            <a:spLocks noGrp="1"/>
          </p:cNvSpPr>
          <p:nvPr>
            <p:ph type="sldNum" sz="quarter" idx="10"/>
          </p:nvPr>
        </p:nvSpPr>
        <p:spPr/>
        <p:txBody>
          <a:bodyPr/>
          <a:lstStyle/>
          <a:p>
            <a:fld id="{DD3FBD3D-6D07-4395-8B36-A8FE50CF03FC}" type="slidenum">
              <a:rPr lang="en-GB" smtClean="0"/>
              <a:t>5</a:t>
            </a:fld>
            <a:endParaRPr lang="en-GB"/>
          </a:p>
        </p:txBody>
      </p:sp>
    </p:spTree>
    <p:extLst>
      <p:ext uri="{BB962C8B-B14F-4D97-AF65-F5344CB8AC3E}">
        <p14:creationId xmlns:p14="http://schemas.microsoft.com/office/powerpoint/2010/main" val="25912937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Stamukha</a:t>
            </a:r>
            <a:endParaRPr lang="en-GB" dirty="0"/>
          </a:p>
        </p:txBody>
      </p:sp>
      <p:sp>
        <p:nvSpPr>
          <p:cNvPr id="4" name="Slide Number Placeholder 3"/>
          <p:cNvSpPr>
            <a:spLocks noGrp="1"/>
          </p:cNvSpPr>
          <p:nvPr>
            <p:ph type="sldNum" sz="quarter" idx="10"/>
          </p:nvPr>
        </p:nvSpPr>
        <p:spPr/>
        <p:txBody>
          <a:bodyPr/>
          <a:lstStyle/>
          <a:p>
            <a:fld id="{DD3FBD3D-6D07-4395-8B36-A8FE50CF03FC}" type="slidenum">
              <a:rPr lang="en-GB" smtClean="0"/>
              <a:t>6</a:t>
            </a:fld>
            <a:endParaRPr lang="en-GB"/>
          </a:p>
        </p:txBody>
      </p:sp>
    </p:spTree>
    <p:extLst>
      <p:ext uri="{BB962C8B-B14F-4D97-AF65-F5344CB8AC3E}">
        <p14:creationId xmlns:p14="http://schemas.microsoft.com/office/powerpoint/2010/main" val="4143494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Pancake Ice - Photo courtesy of the National Oceanic and Atmospheric Administration/Department of Commerce</a:t>
            </a:r>
            <a:endParaRPr lang="en-US" dirty="0" smtClean="0"/>
          </a:p>
          <a:p>
            <a:endParaRPr lang="en-US" dirty="0"/>
          </a:p>
        </p:txBody>
      </p:sp>
      <p:sp>
        <p:nvSpPr>
          <p:cNvPr id="4" name="Slide Number Placeholder 3"/>
          <p:cNvSpPr>
            <a:spLocks noGrp="1"/>
          </p:cNvSpPr>
          <p:nvPr>
            <p:ph type="sldNum" sz="quarter" idx="10"/>
          </p:nvPr>
        </p:nvSpPr>
        <p:spPr/>
        <p:txBody>
          <a:bodyPr/>
          <a:lstStyle/>
          <a:p>
            <a:fld id="{DD3FBD3D-6D07-4395-8B36-A8FE50CF03FC}" type="slidenum">
              <a:rPr lang="en-GB" smtClean="0"/>
              <a:t>7</a:t>
            </a:fld>
            <a:endParaRPr lang="en-GB"/>
          </a:p>
        </p:txBody>
      </p:sp>
    </p:spTree>
    <p:extLst>
      <p:ext uri="{BB962C8B-B14F-4D97-AF65-F5344CB8AC3E}">
        <p14:creationId xmlns:p14="http://schemas.microsoft.com/office/powerpoint/2010/main" val="35718346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Iceberg</a:t>
            </a:r>
            <a:endParaRPr lang="en-US" dirty="0"/>
          </a:p>
        </p:txBody>
      </p:sp>
      <p:sp>
        <p:nvSpPr>
          <p:cNvPr id="4" name="Slide Number Placeholder 3"/>
          <p:cNvSpPr>
            <a:spLocks noGrp="1"/>
          </p:cNvSpPr>
          <p:nvPr>
            <p:ph type="sldNum" sz="quarter" idx="10"/>
          </p:nvPr>
        </p:nvSpPr>
        <p:spPr/>
        <p:txBody>
          <a:bodyPr/>
          <a:lstStyle/>
          <a:p>
            <a:fld id="{DD3FBD3D-6D07-4395-8B36-A8FE50CF03FC}" type="slidenum">
              <a:rPr lang="en-GB" smtClean="0"/>
              <a:t>8</a:t>
            </a:fld>
            <a:endParaRPr lang="en-GB"/>
          </a:p>
        </p:txBody>
      </p:sp>
    </p:spTree>
    <p:extLst>
      <p:ext uri="{BB962C8B-B14F-4D97-AF65-F5344CB8AC3E}">
        <p14:creationId xmlns:p14="http://schemas.microsoft.com/office/powerpoint/2010/main" val="1747683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5E30901D-C25A-46ED-BF95-6321DEBB58F5}" type="datetimeFigureOut">
              <a:rPr lang="en-GB" smtClean="0"/>
              <a:t>19/02/17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D15051-7D58-4BE5-BA08-FC533198BC68}" type="slidenum">
              <a:rPr lang="en-GB" smtClean="0"/>
              <a:t>‹#›</a:t>
            </a:fld>
            <a:endParaRPr lang="en-GB"/>
          </a:p>
        </p:txBody>
      </p:sp>
    </p:spTree>
    <p:extLst>
      <p:ext uri="{BB962C8B-B14F-4D97-AF65-F5344CB8AC3E}">
        <p14:creationId xmlns:p14="http://schemas.microsoft.com/office/powerpoint/2010/main" val="1751911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E30901D-C25A-46ED-BF95-6321DEBB58F5}" type="datetimeFigureOut">
              <a:rPr lang="en-GB" smtClean="0"/>
              <a:t>19/02/17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D15051-7D58-4BE5-BA08-FC533198BC68}" type="slidenum">
              <a:rPr lang="en-GB" smtClean="0"/>
              <a:t>‹#›</a:t>
            </a:fld>
            <a:endParaRPr lang="en-GB"/>
          </a:p>
        </p:txBody>
      </p:sp>
    </p:spTree>
    <p:extLst>
      <p:ext uri="{BB962C8B-B14F-4D97-AF65-F5344CB8AC3E}">
        <p14:creationId xmlns:p14="http://schemas.microsoft.com/office/powerpoint/2010/main" val="4246671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E30901D-C25A-46ED-BF95-6321DEBB58F5}" type="datetimeFigureOut">
              <a:rPr lang="en-GB" smtClean="0"/>
              <a:t>19/02/17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D15051-7D58-4BE5-BA08-FC533198BC68}" type="slidenum">
              <a:rPr lang="en-GB" smtClean="0"/>
              <a:t>‹#›</a:t>
            </a:fld>
            <a:endParaRPr lang="en-GB"/>
          </a:p>
        </p:txBody>
      </p:sp>
    </p:spTree>
    <p:extLst>
      <p:ext uri="{BB962C8B-B14F-4D97-AF65-F5344CB8AC3E}">
        <p14:creationId xmlns:p14="http://schemas.microsoft.com/office/powerpoint/2010/main" val="1745412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E30901D-C25A-46ED-BF95-6321DEBB58F5}" type="datetimeFigureOut">
              <a:rPr lang="en-GB" smtClean="0"/>
              <a:t>19/02/17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D15051-7D58-4BE5-BA08-FC533198BC68}" type="slidenum">
              <a:rPr lang="en-GB" smtClean="0"/>
              <a:t>‹#›</a:t>
            </a:fld>
            <a:endParaRPr lang="en-GB"/>
          </a:p>
        </p:txBody>
      </p:sp>
    </p:spTree>
    <p:extLst>
      <p:ext uri="{BB962C8B-B14F-4D97-AF65-F5344CB8AC3E}">
        <p14:creationId xmlns:p14="http://schemas.microsoft.com/office/powerpoint/2010/main" val="2604334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30901D-C25A-46ED-BF95-6321DEBB58F5}" type="datetimeFigureOut">
              <a:rPr lang="en-GB" smtClean="0"/>
              <a:t>19/02/17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D15051-7D58-4BE5-BA08-FC533198BC68}" type="slidenum">
              <a:rPr lang="en-GB" smtClean="0"/>
              <a:t>‹#›</a:t>
            </a:fld>
            <a:endParaRPr lang="en-GB"/>
          </a:p>
        </p:txBody>
      </p:sp>
    </p:spTree>
    <p:extLst>
      <p:ext uri="{BB962C8B-B14F-4D97-AF65-F5344CB8AC3E}">
        <p14:creationId xmlns:p14="http://schemas.microsoft.com/office/powerpoint/2010/main" val="3248071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E30901D-C25A-46ED-BF95-6321DEBB58F5}" type="datetimeFigureOut">
              <a:rPr lang="en-GB" smtClean="0"/>
              <a:t>19/02/17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D15051-7D58-4BE5-BA08-FC533198BC68}" type="slidenum">
              <a:rPr lang="en-GB" smtClean="0"/>
              <a:t>‹#›</a:t>
            </a:fld>
            <a:endParaRPr lang="en-GB"/>
          </a:p>
        </p:txBody>
      </p:sp>
    </p:spTree>
    <p:extLst>
      <p:ext uri="{BB962C8B-B14F-4D97-AF65-F5344CB8AC3E}">
        <p14:creationId xmlns:p14="http://schemas.microsoft.com/office/powerpoint/2010/main" val="4007735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E30901D-C25A-46ED-BF95-6321DEBB58F5}" type="datetimeFigureOut">
              <a:rPr lang="en-GB" smtClean="0"/>
              <a:t>19/02/17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ED15051-7D58-4BE5-BA08-FC533198BC68}" type="slidenum">
              <a:rPr lang="en-GB" smtClean="0"/>
              <a:t>‹#›</a:t>
            </a:fld>
            <a:endParaRPr lang="en-GB"/>
          </a:p>
        </p:txBody>
      </p:sp>
    </p:spTree>
    <p:extLst>
      <p:ext uri="{BB962C8B-B14F-4D97-AF65-F5344CB8AC3E}">
        <p14:creationId xmlns:p14="http://schemas.microsoft.com/office/powerpoint/2010/main" val="1013792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E30901D-C25A-46ED-BF95-6321DEBB58F5}" type="datetimeFigureOut">
              <a:rPr lang="en-GB" smtClean="0"/>
              <a:t>19/02/17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ED15051-7D58-4BE5-BA08-FC533198BC68}" type="slidenum">
              <a:rPr lang="en-GB" smtClean="0"/>
              <a:t>‹#›</a:t>
            </a:fld>
            <a:endParaRPr lang="en-GB"/>
          </a:p>
        </p:txBody>
      </p:sp>
    </p:spTree>
    <p:extLst>
      <p:ext uri="{BB962C8B-B14F-4D97-AF65-F5344CB8AC3E}">
        <p14:creationId xmlns:p14="http://schemas.microsoft.com/office/powerpoint/2010/main" val="1941334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30901D-C25A-46ED-BF95-6321DEBB58F5}" type="datetimeFigureOut">
              <a:rPr lang="en-GB" smtClean="0"/>
              <a:t>19/02/17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ED15051-7D58-4BE5-BA08-FC533198BC68}" type="slidenum">
              <a:rPr lang="en-GB" smtClean="0"/>
              <a:t>‹#›</a:t>
            </a:fld>
            <a:endParaRPr lang="en-GB"/>
          </a:p>
        </p:txBody>
      </p:sp>
    </p:spTree>
    <p:extLst>
      <p:ext uri="{BB962C8B-B14F-4D97-AF65-F5344CB8AC3E}">
        <p14:creationId xmlns:p14="http://schemas.microsoft.com/office/powerpoint/2010/main" val="733042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E30901D-C25A-46ED-BF95-6321DEBB58F5}" type="datetimeFigureOut">
              <a:rPr lang="en-GB" smtClean="0"/>
              <a:t>19/02/17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D15051-7D58-4BE5-BA08-FC533198BC68}" type="slidenum">
              <a:rPr lang="en-GB" smtClean="0"/>
              <a:t>‹#›</a:t>
            </a:fld>
            <a:endParaRPr lang="en-GB"/>
          </a:p>
        </p:txBody>
      </p:sp>
    </p:spTree>
    <p:extLst>
      <p:ext uri="{BB962C8B-B14F-4D97-AF65-F5344CB8AC3E}">
        <p14:creationId xmlns:p14="http://schemas.microsoft.com/office/powerpoint/2010/main" val="1402890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E30901D-C25A-46ED-BF95-6321DEBB58F5}" type="datetimeFigureOut">
              <a:rPr lang="en-GB" smtClean="0"/>
              <a:t>19/02/17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D15051-7D58-4BE5-BA08-FC533198BC68}" type="slidenum">
              <a:rPr lang="en-GB" smtClean="0"/>
              <a:t>‹#›</a:t>
            </a:fld>
            <a:endParaRPr lang="en-GB"/>
          </a:p>
        </p:txBody>
      </p:sp>
    </p:spTree>
    <p:extLst>
      <p:ext uri="{BB962C8B-B14F-4D97-AF65-F5344CB8AC3E}">
        <p14:creationId xmlns:p14="http://schemas.microsoft.com/office/powerpoint/2010/main" val="15207856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30901D-C25A-46ED-BF95-6321DEBB58F5}" type="datetimeFigureOut">
              <a:rPr lang="en-GB" smtClean="0"/>
              <a:t>19/02/17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D15051-7D58-4BE5-BA08-FC533198BC68}" type="slidenum">
              <a:rPr lang="en-GB" smtClean="0"/>
              <a:t>‹#›</a:t>
            </a:fld>
            <a:endParaRPr lang="en-GB"/>
          </a:p>
        </p:txBody>
      </p:sp>
    </p:spTree>
    <p:extLst>
      <p:ext uri="{BB962C8B-B14F-4D97-AF65-F5344CB8AC3E}">
        <p14:creationId xmlns:p14="http://schemas.microsoft.com/office/powerpoint/2010/main" val="34208874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package" Target="../embeddings/Microsoft_Word_Document1.docx"/><Relationship Id="rId5" Type="http://schemas.openxmlformats.org/officeDocument/2006/relationships/image" Target="../media/image2.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nsidc.org/cryosphere/glossary/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3019778"/>
            <a:ext cx="12192000" cy="3838222"/>
          </a:xfrm>
          <a:prstGeom prst="rect">
            <a:avLst/>
          </a:prstGeom>
          <a:solidFill>
            <a:srgbClr val="63C3D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0" y="5320745"/>
            <a:ext cx="12192000" cy="655986"/>
          </a:xfrm>
        </p:spPr>
        <p:txBody>
          <a:bodyPr wrap="none">
            <a:noAutofit/>
          </a:bodyPr>
          <a:lstStyle/>
          <a:p>
            <a:r>
              <a:rPr lang="en-GB" sz="3600" b="1" dirty="0" smtClean="0"/>
              <a:t>Ice Match</a:t>
            </a:r>
            <a:endParaRPr lang="en-GB" sz="3600" b="1" dirty="0"/>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33585" y="482801"/>
            <a:ext cx="4924830" cy="4837943"/>
          </a:xfrm>
          <a:prstGeom prst="rect">
            <a:avLst/>
          </a:prstGeom>
        </p:spPr>
      </p:pic>
      <p:sp>
        <p:nvSpPr>
          <p:cNvPr id="5" name="Rectangle 4"/>
          <p:cNvSpPr/>
          <p:nvPr/>
        </p:nvSpPr>
        <p:spPr>
          <a:xfrm>
            <a:off x="0" y="6326315"/>
            <a:ext cx="12192000" cy="531686"/>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6" name="Rectangle 5"/>
          <p:cNvSpPr/>
          <p:nvPr/>
        </p:nvSpPr>
        <p:spPr>
          <a:xfrm>
            <a:off x="0" y="6386650"/>
            <a:ext cx="12192000" cy="338554"/>
          </a:xfrm>
          <a:prstGeom prst="rect">
            <a:avLst/>
          </a:prstGeom>
        </p:spPr>
        <p:txBody>
          <a:bodyPr wrap="square">
            <a:spAutoFit/>
          </a:bodyPr>
          <a:lstStyle/>
          <a:p>
            <a:pPr algn="ctr"/>
            <a:r>
              <a:rPr lang="en-GB" sz="1600" b="1" dirty="0" err="1" smtClean="0">
                <a:solidFill>
                  <a:srgbClr val="FFFF00"/>
                </a:solidFill>
              </a:rPr>
              <a:t>www.w</a:t>
            </a:r>
            <a:r>
              <a:rPr lang="en-GB" sz="1600" b="1" dirty="0" err="1" smtClean="0">
                <a:solidFill>
                  <a:srgbClr val="FFFF00"/>
                </a:solidFill>
              </a:rPr>
              <a:t>ickedweatherwatch.org.uk</a:t>
            </a:r>
            <a:r>
              <a:rPr lang="en-GB" sz="1600" b="1" dirty="0" smtClean="0">
                <a:solidFill>
                  <a:srgbClr val="FFFF00"/>
                </a:solidFill>
              </a:rPr>
              <a:t>- </a:t>
            </a:r>
            <a:r>
              <a:rPr lang="en-GB" sz="1600" dirty="0" smtClean="0">
                <a:solidFill>
                  <a:srgbClr val="FFFF00"/>
                </a:solidFill>
              </a:rPr>
              <a:t>talking </a:t>
            </a:r>
            <a:r>
              <a:rPr lang="en-GB" sz="1600" dirty="0">
                <a:solidFill>
                  <a:srgbClr val="FFFF00"/>
                </a:solidFill>
              </a:rPr>
              <a:t>to young people about climate change</a:t>
            </a:r>
          </a:p>
        </p:txBody>
      </p:sp>
    </p:spTree>
    <p:extLst>
      <p:ext uri="{BB962C8B-B14F-4D97-AF65-F5344CB8AC3E}">
        <p14:creationId xmlns:p14="http://schemas.microsoft.com/office/powerpoint/2010/main" val="416088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p:cNvGraphicFramePr>
            <a:graphicFrameLocks noChangeAspect="1"/>
          </p:cNvGraphicFramePr>
          <p:nvPr>
            <p:extLst>
              <p:ext uri="{D42A27DB-BD31-4B8C-83A1-F6EECF244321}">
                <p14:modId xmlns:p14="http://schemas.microsoft.com/office/powerpoint/2010/main" val="755249692"/>
              </p:ext>
            </p:extLst>
          </p:nvPr>
        </p:nvGraphicFramePr>
        <p:xfrm>
          <a:off x="469321" y="373554"/>
          <a:ext cx="11343350" cy="6156559"/>
        </p:xfrm>
        <a:graphic>
          <a:graphicData uri="http://schemas.openxmlformats.org/presentationml/2006/ole">
            <mc:AlternateContent xmlns:mc="http://schemas.openxmlformats.org/markup-compatibility/2006">
              <mc:Choice xmlns:v="urn:schemas-microsoft-com:vml" Requires="v">
                <p:oleObj spid="_x0000_s1030" name="Document" r:id="rId4" imgW="9804400" imgH="5321300" progId="Word.Document.12">
                  <p:embed/>
                </p:oleObj>
              </mc:Choice>
              <mc:Fallback>
                <p:oleObj name="Document" r:id="rId4" imgW="9804400" imgH="5321300" progId="Word.Document.12">
                  <p:embed/>
                  <p:pic>
                    <p:nvPicPr>
                      <p:cNvPr id="0" name=""/>
                      <p:cNvPicPr/>
                      <p:nvPr/>
                    </p:nvPicPr>
                    <p:blipFill>
                      <a:blip r:embed="rId5"/>
                      <a:stretch>
                        <a:fillRect/>
                      </a:stretch>
                    </p:blipFill>
                    <p:spPr>
                      <a:xfrm>
                        <a:off x="469321" y="373554"/>
                        <a:ext cx="11343350" cy="6156559"/>
                      </a:xfrm>
                      <a:prstGeom prst="rect">
                        <a:avLst/>
                      </a:prstGeom>
                    </p:spPr>
                  </p:pic>
                </p:oleObj>
              </mc:Fallback>
            </mc:AlternateContent>
          </a:graphicData>
        </a:graphic>
      </p:graphicFrame>
    </p:spTree>
    <p:extLst>
      <p:ext uri="{BB962C8B-B14F-4D97-AF65-F5344CB8AC3E}">
        <p14:creationId xmlns:p14="http://schemas.microsoft.com/office/powerpoint/2010/main" val="794055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15586"/>
          <a:stretch/>
        </p:blipFill>
        <p:spPr>
          <a:xfrm>
            <a:off x="0" y="0"/>
            <a:ext cx="12192000" cy="6858000"/>
          </a:xfrm>
          <a:prstGeom prst="rect">
            <a:avLst/>
          </a:prstGeom>
        </p:spPr>
      </p:pic>
    </p:spTree>
    <p:extLst>
      <p:ext uri="{BB962C8B-B14F-4D97-AF65-F5344CB8AC3E}">
        <p14:creationId xmlns:p14="http://schemas.microsoft.com/office/powerpoint/2010/main" val="3601912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11" t="-35" r="14969" b="14893"/>
          <a:stretch/>
        </p:blipFill>
        <p:spPr>
          <a:xfrm>
            <a:off x="0" y="0"/>
            <a:ext cx="12192000" cy="6911742"/>
          </a:xfrm>
          <a:prstGeom prst="rect">
            <a:avLst/>
          </a:prstGeom>
        </p:spPr>
      </p:pic>
    </p:spTree>
    <p:extLst>
      <p:ext uri="{BB962C8B-B14F-4D97-AF65-F5344CB8AC3E}">
        <p14:creationId xmlns:p14="http://schemas.microsoft.com/office/powerpoint/2010/main" val="2221814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13039" b="13039"/>
          <a:stretch/>
        </p:blipFill>
        <p:spPr>
          <a:xfrm>
            <a:off x="0" y="0"/>
            <a:ext cx="12192000" cy="6858000"/>
          </a:xfrm>
          <a:prstGeom prst="rect">
            <a:avLst/>
          </a:prstGeom>
        </p:spPr>
      </p:pic>
    </p:spTree>
    <p:extLst>
      <p:ext uri="{BB962C8B-B14F-4D97-AF65-F5344CB8AC3E}">
        <p14:creationId xmlns:p14="http://schemas.microsoft.com/office/powerpoint/2010/main" val="3601090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06411" y="0"/>
            <a:ext cx="3990268" cy="6858000"/>
          </a:xfrm>
          <a:prstGeom prst="rect">
            <a:avLst/>
          </a:prstGeom>
        </p:spPr>
      </p:pic>
    </p:spTree>
    <p:extLst>
      <p:ext uri="{BB962C8B-B14F-4D97-AF65-F5344CB8AC3E}">
        <p14:creationId xmlns:p14="http://schemas.microsoft.com/office/powerpoint/2010/main" val="3577039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216234" y="389133"/>
            <a:ext cx="5589242" cy="6099564"/>
          </a:xfrm>
          <a:prstGeom prst="rect">
            <a:avLst/>
          </a:prstGeom>
        </p:spPr>
      </p:pic>
      <p:sp>
        <p:nvSpPr>
          <p:cNvPr id="3" name="Rectangle 2"/>
          <p:cNvSpPr/>
          <p:nvPr/>
        </p:nvSpPr>
        <p:spPr>
          <a:xfrm>
            <a:off x="2788320" y="6581001"/>
            <a:ext cx="6460069" cy="276999"/>
          </a:xfrm>
          <a:prstGeom prst="rect">
            <a:avLst/>
          </a:prstGeom>
        </p:spPr>
        <p:txBody>
          <a:bodyPr wrap="square">
            <a:spAutoFit/>
          </a:bodyPr>
          <a:lstStyle/>
          <a:p>
            <a:pPr>
              <a:defRPr/>
            </a:pPr>
            <a:r>
              <a:rPr lang="en-US" sz="1200" dirty="0"/>
              <a:t>Photo courtesy of the National Oceanic and Atmospheric Administration/Department of Commerce</a:t>
            </a:r>
          </a:p>
        </p:txBody>
      </p:sp>
    </p:spTree>
    <p:extLst>
      <p:ext uri="{BB962C8B-B14F-4D97-AF65-F5344CB8AC3E}">
        <p14:creationId xmlns:p14="http://schemas.microsoft.com/office/powerpoint/2010/main" val="265319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6250" y="0"/>
            <a:ext cx="10321229" cy="6884261"/>
          </a:xfrm>
          <a:prstGeom prst="rect">
            <a:avLst/>
          </a:prstGeom>
        </p:spPr>
      </p:pic>
    </p:spTree>
    <p:extLst>
      <p:ext uri="{BB962C8B-B14F-4D97-AF65-F5344CB8AC3E}">
        <p14:creationId xmlns:p14="http://schemas.microsoft.com/office/powerpoint/2010/main" val="903389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6875" y="1793875"/>
            <a:ext cx="10858499" cy="3970318"/>
          </a:xfrm>
          <a:prstGeom prst="rect">
            <a:avLst/>
          </a:prstGeom>
        </p:spPr>
        <p:txBody>
          <a:bodyPr wrap="square">
            <a:spAutoFit/>
          </a:bodyPr>
          <a:lstStyle/>
          <a:p>
            <a:r>
              <a:rPr lang="en-GB" b="1" dirty="0" smtClean="0"/>
              <a:t>Fast </a:t>
            </a:r>
            <a:r>
              <a:rPr lang="en-GB" b="1" dirty="0"/>
              <a:t>ice</a:t>
            </a:r>
            <a:r>
              <a:rPr lang="en-GB" dirty="0"/>
              <a:t> is sea ice that is 'fastened' to the coastline or any other fixed objects (e.g. the sea floor or to grounded icebergs).  Fast ice may either grow in place from the sea water or by freezing pieces of drifting ice to the shore.  Unlike drift ice, fast ice does not move with currents and winds. </a:t>
            </a:r>
          </a:p>
          <a:p>
            <a:r>
              <a:rPr lang="en-GB" b="1" dirty="0"/>
              <a:t> </a:t>
            </a:r>
            <a:endParaRPr lang="en-GB" dirty="0"/>
          </a:p>
          <a:p>
            <a:r>
              <a:rPr lang="en-GB" b="1" dirty="0"/>
              <a:t>Drift ice</a:t>
            </a:r>
            <a:r>
              <a:rPr lang="en-GB" dirty="0"/>
              <a:t> is any sea ice other than fast ice, i.e. not attached to anything.  Drift ice is carried along by winds and sea currents.  When drift ice is driven together into a large single mass it is called </a:t>
            </a:r>
            <a:r>
              <a:rPr lang="en-GB" b="1" dirty="0"/>
              <a:t>pack ice</a:t>
            </a:r>
            <a:r>
              <a:rPr lang="en-GB" dirty="0"/>
              <a:t>. </a:t>
            </a:r>
          </a:p>
          <a:p>
            <a:r>
              <a:rPr lang="en-GB" dirty="0"/>
              <a:t> </a:t>
            </a:r>
          </a:p>
          <a:p>
            <a:r>
              <a:rPr lang="en-GB" dirty="0"/>
              <a:t>An </a:t>
            </a:r>
            <a:r>
              <a:rPr lang="en-GB" b="1" dirty="0"/>
              <a:t>ice sheet </a:t>
            </a:r>
            <a:r>
              <a:rPr lang="en-GB" dirty="0"/>
              <a:t>or</a:t>
            </a:r>
            <a:r>
              <a:rPr lang="en-GB" b="1" dirty="0"/>
              <a:t> continental glacier</a:t>
            </a:r>
            <a:r>
              <a:rPr lang="en-GB" dirty="0"/>
              <a:t> is a mass of glacier ice that covers surrounding ground and is greater than 19 000 square miles.  The only current ice sheets are in Antarctica and Greenland</a:t>
            </a:r>
            <a:r>
              <a:rPr lang="en-GB" dirty="0" smtClean="0"/>
              <a:t>.</a:t>
            </a:r>
          </a:p>
          <a:p>
            <a:endParaRPr lang="en-GB" dirty="0"/>
          </a:p>
          <a:p>
            <a:endParaRPr lang="en-GB" dirty="0" smtClean="0"/>
          </a:p>
          <a:p>
            <a:endParaRPr lang="en-GB" dirty="0"/>
          </a:p>
          <a:p>
            <a:pPr algn="ctr"/>
            <a:r>
              <a:rPr lang="en-GB" b="1" dirty="0" smtClean="0"/>
              <a:t>For further reading and useful information about all sorts of ice, visit the </a:t>
            </a:r>
            <a:r>
              <a:rPr lang="en-GB" b="1" dirty="0" smtClean="0">
                <a:hlinkClick r:id="rId2"/>
              </a:rPr>
              <a:t>National Snow and Ice Data Centre </a:t>
            </a:r>
            <a:r>
              <a:rPr lang="en-GB" b="1" dirty="0" smtClean="0"/>
              <a:t>website</a:t>
            </a:r>
            <a:endParaRPr lang="en-GB" b="1" dirty="0"/>
          </a:p>
        </p:txBody>
      </p:sp>
      <p:grpSp>
        <p:nvGrpSpPr>
          <p:cNvPr id="3" name="Group 2"/>
          <p:cNvGrpSpPr/>
          <p:nvPr/>
        </p:nvGrpSpPr>
        <p:grpSpPr>
          <a:xfrm>
            <a:off x="392113" y="666749"/>
            <a:ext cx="3100388" cy="666751"/>
            <a:chOff x="0" y="0"/>
            <a:chExt cx="2993490" cy="1279434"/>
          </a:xfrm>
          <a:extLst>
            <a:ext uri="{0CCBE362-F206-4b92-989A-16890622DB6E}">
              <ma14:wrappingTextBoxFlag xmlns:ma14="http://schemas.microsoft.com/office/mac/drawingml/2011/main"/>
            </a:ext>
          </a:extLst>
        </p:grpSpPr>
        <p:sp>
          <p:nvSpPr>
            <p:cNvPr id="4" name="Rectangle 3"/>
            <p:cNvSpPr/>
            <p:nvPr/>
          </p:nvSpPr>
          <p:spPr>
            <a:xfrm rot="21447328">
              <a:off x="0" y="122323"/>
              <a:ext cx="2993490" cy="1157111"/>
            </a:xfrm>
            <a:prstGeom prst="rect">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a:p>
          </p:txBody>
        </p:sp>
        <p:sp>
          <p:nvSpPr>
            <p:cNvPr id="5" name="Rectangle 4"/>
            <p:cNvSpPr/>
            <p:nvPr/>
          </p:nvSpPr>
          <p:spPr>
            <a:xfrm>
              <a:off x="56501" y="0"/>
              <a:ext cx="2878667" cy="1157111"/>
            </a:xfrm>
            <a:prstGeom prst="rect">
              <a:avLst/>
            </a:prstGeom>
            <a:solidFill>
              <a:srgbClr val="E6007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07000"/>
                </a:lnSpc>
                <a:spcAft>
                  <a:spcPts val="800"/>
                </a:spcAft>
              </a:pPr>
              <a:r>
                <a:rPr lang="en-GB" sz="2000" dirty="0" smtClean="0">
                  <a:effectLst/>
                  <a:latin typeface="Calibri Light"/>
                  <a:ea typeface="Calibri"/>
                  <a:cs typeface="Times New Roman"/>
                </a:rPr>
                <a:t>More useful ice terms</a:t>
              </a:r>
              <a:endParaRPr lang="en-GB" sz="1100" dirty="0">
                <a:effectLst/>
                <a:ea typeface="Calibri"/>
                <a:cs typeface="Times New Roman"/>
              </a:endParaRPr>
            </a:p>
          </p:txBody>
        </p:sp>
      </p:grpSp>
    </p:spTree>
    <p:extLst>
      <p:ext uri="{BB962C8B-B14F-4D97-AF65-F5344CB8AC3E}">
        <p14:creationId xmlns:p14="http://schemas.microsoft.com/office/powerpoint/2010/main" val="34998580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6199</TotalTime>
  <Words>124</Words>
  <Application>Microsoft Macintosh PowerPoint</Application>
  <PresentationFormat>Custom</PresentationFormat>
  <Paragraphs>26</Paragraphs>
  <Slides>9</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Office Theme</vt:lpstr>
      <vt:lpstr>Document</vt:lpstr>
      <vt:lpstr>Ice Match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Vicky Oram-Ahern</dc:creator>
  <cp:lastModifiedBy>Gill Johnson</cp:lastModifiedBy>
  <cp:revision>58</cp:revision>
  <dcterms:created xsi:type="dcterms:W3CDTF">2016-10-06T09:15:13Z</dcterms:created>
  <dcterms:modified xsi:type="dcterms:W3CDTF">2017-02-19T20:38:27Z</dcterms:modified>
</cp:coreProperties>
</file>