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9"/>
  </p:notesMasterIdLst>
  <p:sldIdLst>
    <p:sldId id="285" r:id="rId2"/>
    <p:sldId id="256"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9FE3"/>
    <a:srgbClr val="E6007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72" d="100"/>
          <a:sy n="72" d="100"/>
        </p:scale>
        <p:origin x="618" y="78"/>
      </p:cViewPr>
      <p:guideLst>
        <p:guide orient="horz" pos="2160"/>
        <p:guide pos="3840"/>
      </p:guideLst>
    </p:cSldViewPr>
  </p:slideViewPr>
  <p:notesTextViewPr>
    <p:cViewPr>
      <p:scale>
        <a:sx n="1" d="1"/>
        <a:sy n="1" d="1"/>
      </p:scale>
      <p:origin x="0" y="0"/>
    </p:cViewPr>
  </p:notesTextViewPr>
  <p:sorterViewPr>
    <p:cViewPr>
      <p:scale>
        <a:sx n="100" d="100"/>
        <a:sy n="100" d="100"/>
      </p:scale>
      <p:origin x="0" y="-2046"/>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6DE7B7F-E7F0-4A2B-A1E6-B6CE0FF820B5}" type="datetimeFigureOut">
              <a:rPr lang="en-GB" smtClean="0"/>
              <a:t>23/08/2018</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8259AAE-4C1B-414F-AB9B-7F5EE97F673B}" type="slidenum">
              <a:rPr lang="en-GB" smtClean="0"/>
              <a:t>‹#›</a:t>
            </a:fld>
            <a:endParaRPr lang="en-GB"/>
          </a:p>
        </p:txBody>
      </p:sp>
    </p:spTree>
    <p:extLst>
      <p:ext uri="{BB962C8B-B14F-4D97-AF65-F5344CB8AC3E}">
        <p14:creationId xmlns:p14="http://schemas.microsoft.com/office/powerpoint/2010/main" val="243453745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GB" dirty="0"/>
              <a:t>Today we’re talking about </a:t>
            </a:r>
            <a:r>
              <a:rPr lang="en-GB" baseline="0" dirty="0"/>
              <a:t>Explorers, the Arctic and climate change…. Don’t worry too much if there are any words you don’t understand, we’ll explain things as we go along</a:t>
            </a:r>
            <a:endParaRPr lang="en-GB" dirty="0"/>
          </a:p>
        </p:txBody>
      </p:sp>
      <p:sp>
        <p:nvSpPr>
          <p:cNvPr id="4" name="Slide Number Placeholder 3"/>
          <p:cNvSpPr>
            <a:spLocks noGrp="1"/>
          </p:cNvSpPr>
          <p:nvPr>
            <p:ph type="sldNum" sz="quarter" idx="10"/>
          </p:nvPr>
        </p:nvSpPr>
        <p:spPr/>
        <p:txBody>
          <a:bodyPr/>
          <a:lstStyle/>
          <a:p>
            <a:fld id="{E57F839B-30E9-4DFF-9482-745B400DDE17}" type="slidenum">
              <a:rPr lang="en-GB" smtClean="0"/>
              <a:t>1</a:t>
            </a:fld>
            <a:endParaRPr lang="en-GB" dirty="0"/>
          </a:p>
        </p:txBody>
      </p:sp>
    </p:spTree>
    <p:extLst>
      <p:ext uri="{BB962C8B-B14F-4D97-AF65-F5344CB8AC3E}">
        <p14:creationId xmlns:p14="http://schemas.microsoft.com/office/powerpoint/2010/main" val="145536141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A8259AAE-4C1B-414F-AB9B-7F5EE97F673B}" type="slidenum">
              <a:rPr lang="en-GB" smtClean="0"/>
              <a:t>2</a:t>
            </a:fld>
            <a:endParaRPr lang="en-GB" dirty="0"/>
          </a:p>
        </p:txBody>
      </p:sp>
    </p:spTree>
    <p:extLst>
      <p:ext uri="{BB962C8B-B14F-4D97-AF65-F5344CB8AC3E}">
        <p14:creationId xmlns:p14="http://schemas.microsoft.com/office/powerpoint/2010/main" val="171756016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A8259AAE-4C1B-414F-AB9B-7F5EE97F673B}" type="slidenum">
              <a:rPr lang="en-GB" smtClean="0"/>
              <a:t>3</a:t>
            </a:fld>
            <a:endParaRPr lang="en-GB" dirty="0"/>
          </a:p>
        </p:txBody>
      </p:sp>
    </p:spTree>
    <p:extLst>
      <p:ext uri="{BB962C8B-B14F-4D97-AF65-F5344CB8AC3E}">
        <p14:creationId xmlns:p14="http://schemas.microsoft.com/office/powerpoint/2010/main" val="241375900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A8259AAE-4C1B-414F-AB9B-7F5EE97F673B}" type="slidenum">
              <a:rPr lang="en-GB" smtClean="0"/>
              <a:t>4</a:t>
            </a:fld>
            <a:endParaRPr lang="en-GB" dirty="0"/>
          </a:p>
        </p:txBody>
      </p:sp>
    </p:spTree>
    <p:extLst>
      <p:ext uri="{BB962C8B-B14F-4D97-AF65-F5344CB8AC3E}">
        <p14:creationId xmlns:p14="http://schemas.microsoft.com/office/powerpoint/2010/main" val="41303089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p:cNvSpPr>
            <a:spLocks noGrp="1"/>
          </p:cNvSpPr>
          <p:nvPr>
            <p:ph type="dt" sz="half" idx="10"/>
          </p:nvPr>
        </p:nvSpPr>
        <p:spPr/>
        <p:txBody>
          <a:bodyPr/>
          <a:lstStyle/>
          <a:p>
            <a:fld id="{CCE8F7AD-1132-4DD5-A6A0-D1A258E78E86}" type="datetime1">
              <a:rPr lang="en-GB" smtClean="0"/>
              <a:t>23/08/2018</a:t>
            </a:fld>
            <a:endParaRPr lang="en-GB"/>
          </a:p>
        </p:txBody>
      </p:sp>
      <p:sp>
        <p:nvSpPr>
          <p:cNvPr id="5" name="Footer Placeholder 4"/>
          <p:cNvSpPr>
            <a:spLocks noGrp="1"/>
          </p:cNvSpPr>
          <p:nvPr>
            <p:ph type="ftr" sz="quarter" idx="11"/>
          </p:nvPr>
        </p:nvSpPr>
        <p:spPr/>
        <p:txBody>
          <a:bodyPr/>
          <a:lstStyle/>
          <a:p>
            <a:r>
              <a:rPr lang="en-GB"/>
              <a:t>Name:                                  Class:                                    Date:</a:t>
            </a:r>
          </a:p>
        </p:txBody>
      </p:sp>
      <p:sp>
        <p:nvSpPr>
          <p:cNvPr id="6" name="Slide Number Placeholder 5"/>
          <p:cNvSpPr>
            <a:spLocks noGrp="1"/>
          </p:cNvSpPr>
          <p:nvPr>
            <p:ph type="sldNum" sz="quarter" idx="12"/>
          </p:nvPr>
        </p:nvSpPr>
        <p:spPr/>
        <p:txBody>
          <a:bodyPr/>
          <a:lstStyle/>
          <a:p>
            <a:fld id="{519F2FF0-35DC-43B4-B0B7-D9BFE2CD209A}" type="slidenum">
              <a:rPr lang="en-GB" smtClean="0"/>
              <a:t>‹#›</a:t>
            </a:fld>
            <a:endParaRPr lang="en-GB"/>
          </a:p>
        </p:txBody>
      </p:sp>
    </p:spTree>
    <p:extLst>
      <p:ext uri="{BB962C8B-B14F-4D97-AF65-F5344CB8AC3E}">
        <p14:creationId xmlns:p14="http://schemas.microsoft.com/office/powerpoint/2010/main" val="266192479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02190A20-CDAE-4C20-BD1D-3590FCB6570D}" type="datetime1">
              <a:rPr lang="en-GB" smtClean="0"/>
              <a:t>23/08/2018</a:t>
            </a:fld>
            <a:endParaRPr lang="en-GB"/>
          </a:p>
        </p:txBody>
      </p:sp>
      <p:sp>
        <p:nvSpPr>
          <p:cNvPr id="5" name="Footer Placeholder 4"/>
          <p:cNvSpPr>
            <a:spLocks noGrp="1"/>
          </p:cNvSpPr>
          <p:nvPr>
            <p:ph type="ftr" sz="quarter" idx="11"/>
          </p:nvPr>
        </p:nvSpPr>
        <p:spPr/>
        <p:txBody>
          <a:bodyPr/>
          <a:lstStyle/>
          <a:p>
            <a:r>
              <a:rPr lang="en-GB"/>
              <a:t>Name:                                  Class:                                    Date:</a:t>
            </a:r>
          </a:p>
        </p:txBody>
      </p:sp>
      <p:sp>
        <p:nvSpPr>
          <p:cNvPr id="6" name="Slide Number Placeholder 5"/>
          <p:cNvSpPr>
            <a:spLocks noGrp="1"/>
          </p:cNvSpPr>
          <p:nvPr>
            <p:ph type="sldNum" sz="quarter" idx="12"/>
          </p:nvPr>
        </p:nvSpPr>
        <p:spPr/>
        <p:txBody>
          <a:bodyPr/>
          <a:lstStyle/>
          <a:p>
            <a:fld id="{519F2FF0-35DC-43B4-B0B7-D9BFE2CD209A}" type="slidenum">
              <a:rPr lang="en-GB" smtClean="0"/>
              <a:t>‹#›</a:t>
            </a:fld>
            <a:endParaRPr lang="en-GB"/>
          </a:p>
        </p:txBody>
      </p:sp>
    </p:spTree>
    <p:extLst>
      <p:ext uri="{BB962C8B-B14F-4D97-AF65-F5344CB8AC3E}">
        <p14:creationId xmlns:p14="http://schemas.microsoft.com/office/powerpoint/2010/main" val="343920308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66EF0D74-ECF9-4C49-9293-357C95324D7E}" type="datetime1">
              <a:rPr lang="en-GB" smtClean="0"/>
              <a:t>23/08/2018</a:t>
            </a:fld>
            <a:endParaRPr lang="en-GB"/>
          </a:p>
        </p:txBody>
      </p:sp>
      <p:sp>
        <p:nvSpPr>
          <p:cNvPr id="5" name="Footer Placeholder 4"/>
          <p:cNvSpPr>
            <a:spLocks noGrp="1"/>
          </p:cNvSpPr>
          <p:nvPr>
            <p:ph type="ftr" sz="quarter" idx="11"/>
          </p:nvPr>
        </p:nvSpPr>
        <p:spPr/>
        <p:txBody>
          <a:bodyPr/>
          <a:lstStyle/>
          <a:p>
            <a:r>
              <a:rPr lang="en-GB"/>
              <a:t>Name:                                  Class:                                    Date:</a:t>
            </a:r>
          </a:p>
        </p:txBody>
      </p:sp>
      <p:sp>
        <p:nvSpPr>
          <p:cNvPr id="6" name="Slide Number Placeholder 5"/>
          <p:cNvSpPr>
            <a:spLocks noGrp="1"/>
          </p:cNvSpPr>
          <p:nvPr>
            <p:ph type="sldNum" sz="quarter" idx="12"/>
          </p:nvPr>
        </p:nvSpPr>
        <p:spPr/>
        <p:txBody>
          <a:bodyPr/>
          <a:lstStyle/>
          <a:p>
            <a:fld id="{519F2FF0-35DC-43B4-B0B7-D9BFE2CD209A}" type="slidenum">
              <a:rPr lang="en-GB" smtClean="0"/>
              <a:t>‹#›</a:t>
            </a:fld>
            <a:endParaRPr lang="en-GB"/>
          </a:p>
        </p:txBody>
      </p:sp>
    </p:spTree>
    <p:extLst>
      <p:ext uri="{BB962C8B-B14F-4D97-AF65-F5344CB8AC3E}">
        <p14:creationId xmlns:p14="http://schemas.microsoft.com/office/powerpoint/2010/main" val="118453783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617F878C-723A-4441-880A-71D65E3082D8}" type="datetime1">
              <a:rPr lang="en-GB" smtClean="0"/>
              <a:t>23/08/2018</a:t>
            </a:fld>
            <a:endParaRPr lang="en-GB"/>
          </a:p>
        </p:txBody>
      </p:sp>
      <p:sp>
        <p:nvSpPr>
          <p:cNvPr id="5" name="Footer Placeholder 4"/>
          <p:cNvSpPr>
            <a:spLocks noGrp="1"/>
          </p:cNvSpPr>
          <p:nvPr>
            <p:ph type="ftr" sz="quarter" idx="11"/>
          </p:nvPr>
        </p:nvSpPr>
        <p:spPr/>
        <p:txBody>
          <a:bodyPr/>
          <a:lstStyle/>
          <a:p>
            <a:r>
              <a:rPr lang="en-GB"/>
              <a:t>Name:                                  Class:                                    Date:</a:t>
            </a:r>
          </a:p>
        </p:txBody>
      </p:sp>
      <p:sp>
        <p:nvSpPr>
          <p:cNvPr id="6" name="Slide Number Placeholder 5"/>
          <p:cNvSpPr>
            <a:spLocks noGrp="1"/>
          </p:cNvSpPr>
          <p:nvPr>
            <p:ph type="sldNum" sz="quarter" idx="12"/>
          </p:nvPr>
        </p:nvSpPr>
        <p:spPr/>
        <p:txBody>
          <a:bodyPr/>
          <a:lstStyle/>
          <a:p>
            <a:fld id="{519F2FF0-35DC-43B4-B0B7-D9BFE2CD209A}" type="slidenum">
              <a:rPr lang="en-GB" smtClean="0"/>
              <a:t>‹#›</a:t>
            </a:fld>
            <a:endParaRPr lang="en-GB"/>
          </a:p>
        </p:txBody>
      </p:sp>
    </p:spTree>
    <p:extLst>
      <p:ext uri="{BB962C8B-B14F-4D97-AF65-F5344CB8AC3E}">
        <p14:creationId xmlns:p14="http://schemas.microsoft.com/office/powerpoint/2010/main" val="1397894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244937A-12A3-4034-8E79-8E0C1F76181F}" type="datetime1">
              <a:rPr lang="en-GB" smtClean="0"/>
              <a:t>23/08/2018</a:t>
            </a:fld>
            <a:endParaRPr lang="en-GB"/>
          </a:p>
        </p:txBody>
      </p:sp>
      <p:sp>
        <p:nvSpPr>
          <p:cNvPr id="5" name="Footer Placeholder 4"/>
          <p:cNvSpPr>
            <a:spLocks noGrp="1"/>
          </p:cNvSpPr>
          <p:nvPr>
            <p:ph type="ftr" sz="quarter" idx="11"/>
          </p:nvPr>
        </p:nvSpPr>
        <p:spPr/>
        <p:txBody>
          <a:bodyPr/>
          <a:lstStyle/>
          <a:p>
            <a:r>
              <a:rPr lang="en-GB"/>
              <a:t>Name:                                  Class:                                    Date:</a:t>
            </a:r>
          </a:p>
        </p:txBody>
      </p:sp>
      <p:sp>
        <p:nvSpPr>
          <p:cNvPr id="6" name="Slide Number Placeholder 5"/>
          <p:cNvSpPr>
            <a:spLocks noGrp="1"/>
          </p:cNvSpPr>
          <p:nvPr>
            <p:ph type="sldNum" sz="quarter" idx="12"/>
          </p:nvPr>
        </p:nvSpPr>
        <p:spPr/>
        <p:txBody>
          <a:bodyPr/>
          <a:lstStyle/>
          <a:p>
            <a:fld id="{519F2FF0-35DC-43B4-B0B7-D9BFE2CD209A}" type="slidenum">
              <a:rPr lang="en-GB" smtClean="0"/>
              <a:t>‹#›</a:t>
            </a:fld>
            <a:endParaRPr lang="en-GB"/>
          </a:p>
        </p:txBody>
      </p:sp>
    </p:spTree>
    <p:extLst>
      <p:ext uri="{BB962C8B-B14F-4D97-AF65-F5344CB8AC3E}">
        <p14:creationId xmlns:p14="http://schemas.microsoft.com/office/powerpoint/2010/main" val="10524059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p>
            <a:fld id="{3C963E5E-A3A9-481E-940D-22F7805DF61E}" type="datetime1">
              <a:rPr lang="en-GB" smtClean="0"/>
              <a:t>23/08/2018</a:t>
            </a:fld>
            <a:endParaRPr lang="en-GB"/>
          </a:p>
        </p:txBody>
      </p:sp>
      <p:sp>
        <p:nvSpPr>
          <p:cNvPr id="6" name="Footer Placeholder 5"/>
          <p:cNvSpPr>
            <a:spLocks noGrp="1"/>
          </p:cNvSpPr>
          <p:nvPr>
            <p:ph type="ftr" sz="quarter" idx="11"/>
          </p:nvPr>
        </p:nvSpPr>
        <p:spPr/>
        <p:txBody>
          <a:bodyPr/>
          <a:lstStyle/>
          <a:p>
            <a:r>
              <a:rPr lang="en-GB"/>
              <a:t>Name:                                  Class:                                    Date:</a:t>
            </a:r>
          </a:p>
        </p:txBody>
      </p:sp>
      <p:sp>
        <p:nvSpPr>
          <p:cNvPr id="7" name="Slide Number Placeholder 6"/>
          <p:cNvSpPr>
            <a:spLocks noGrp="1"/>
          </p:cNvSpPr>
          <p:nvPr>
            <p:ph type="sldNum" sz="quarter" idx="12"/>
          </p:nvPr>
        </p:nvSpPr>
        <p:spPr/>
        <p:txBody>
          <a:bodyPr/>
          <a:lstStyle/>
          <a:p>
            <a:fld id="{519F2FF0-35DC-43B4-B0B7-D9BFE2CD209A}" type="slidenum">
              <a:rPr lang="en-GB" smtClean="0"/>
              <a:t>‹#›</a:t>
            </a:fld>
            <a:endParaRPr lang="en-GB"/>
          </a:p>
        </p:txBody>
      </p:sp>
    </p:spTree>
    <p:extLst>
      <p:ext uri="{BB962C8B-B14F-4D97-AF65-F5344CB8AC3E}">
        <p14:creationId xmlns:p14="http://schemas.microsoft.com/office/powerpoint/2010/main" val="271066523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p:txBody>
          <a:bodyPr/>
          <a:lstStyle/>
          <a:p>
            <a:fld id="{9A3E8E38-7491-4E25-913F-919665EF6B37}" type="datetime1">
              <a:rPr lang="en-GB" smtClean="0"/>
              <a:t>23/08/2018</a:t>
            </a:fld>
            <a:endParaRPr lang="en-GB"/>
          </a:p>
        </p:txBody>
      </p:sp>
      <p:sp>
        <p:nvSpPr>
          <p:cNvPr id="8" name="Footer Placeholder 7"/>
          <p:cNvSpPr>
            <a:spLocks noGrp="1"/>
          </p:cNvSpPr>
          <p:nvPr>
            <p:ph type="ftr" sz="quarter" idx="11"/>
          </p:nvPr>
        </p:nvSpPr>
        <p:spPr/>
        <p:txBody>
          <a:bodyPr/>
          <a:lstStyle/>
          <a:p>
            <a:r>
              <a:rPr lang="en-GB"/>
              <a:t>Name:                                  Class:                                    Date:</a:t>
            </a:r>
          </a:p>
        </p:txBody>
      </p:sp>
      <p:sp>
        <p:nvSpPr>
          <p:cNvPr id="9" name="Slide Number Placeholder 8"/>
          <p:cNvSpPr>
            <a:spLocks noGrp="1"/>
          </p:cNvSpPr>
          <p:nvPr>
            <p:ph type="sldNum" sz="quarter" idx="12"/>
          </p:nvPr>
        </p:nvSpPr>
        <p:spPr/>
        <p:txBody>
          <a:bodyPr/>
          <a:lstStyle/>
          <a:p>
            <a:fld id="{519F2FF0-35DC-43B4-B0B7-D9BFE2CD209A}" type="slidenum">
              <a:rPr lang="en-GB" smtClean="0"/>
              <a:t>‹#›</a:t>
            </a:fld>
            <a:endParaRPr lang="en-GB"/>
          </a:p>
        </p:txBody>
      </p:sp>
    </p:spTree>
    <p:extLst>
      <p:ext uri="{BB962C8B-B14F-4D97-AF65-F5344CB8AC3E}">
        <p14:creationId xmlns:p14="http://schemas.microsoft.com/office/powerpoint/2010/main" val="66387863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fld id="{9F513A90-1943-4B01-85AB-6833B927042E}" type="datetime1">
              <a:rPr lang="en-GB" smtClean="0"/>
              <a:t>23/08/2018</a:t>
            </a:fld>
            <a:endParaRPr lang="en-GB"/>
          </a:p>
        </p:txBody>
      </p:sp>
      <p:sp>
        <p:nvSpPr>
          <p:cNvPr id="4" name="Footer Placeholder 3"/>
          <p:cNvSpPr>
            <a:spLocks noGrp="1"/>
          </p:cNvSpPr>
          <p:nvPr>
            <p:ph type="ftr" sz="quarter" idx="11"/>
          </p:nvPr>
        </p:nvSpPr>
        <p:spPr/>
        <p:txBody>
          <a:bodyPr/>
          <a:lstStyle/>
          <a:p>
            <a:r>
              <a:rPr lang="en-GB"/>
              <a:t>Name:                                  Class:                                    Date:</a:t>
            </a:r>
          </a:p>
        </p:txBody>
      </p:sp>
      <p:sp>
        <p:nvSpPr>
          <p:cNvPr id="5" name="Slide Number Placeholder 4"/>
          <p:cNvSpPr>
            <a:spLocks noGrp="1"/>
          </p:cNvSpPr>
          <p:nvPr>
            <p:ph type="sldNum" sz="quarter" idx="12"/>
          </p:nvPr>
        </p:nvSpPr>
        <p:spPr/>
        <p:txBody>
          <a:bodyPr/>
          <a:lstStyle/>
          <a:p>
            <a:fld id="{519F2FF0-35DC-43B4-B0B7-D9BFE2CD209A}" type="slidenum">
              <a:rPr lang="en-GB" smtClean="0"/>
              <a:t>‹#›</a:t>
            </a:fld>
            <a:endParaRPr lang="en-GB"/>
          </a:p>
        </p:txBody>
      </p:sp>
    </p:spTree>
    <p:extLst>
      <p:ext uri="{BB962C8B-B14F-4D97-AF65-F5344CB8AC3E}">
        <p14:creationId xmlns:p14="http://schemas.microsoft.com/office/powerpoint/2010/main" val="293522532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E269047-B303-4FE7-AE95-B55584BE741A}" type="datetime1">
              <a:rPr lang="en-GB" smtClean="0"/>
              <a:t>23/08/2018</a:t>
            </a:fld>
            <a:endParaRPr lang="en-GB"/>
          </a:p>
        </p:txBody>
      </p:sp>
      <p:sp>
        <p:nvSpPr>
          <p:cNvPr id="3" name="Footer Placeholder 2"/>
          <p:cNvSpPr>
            <a:spLocks noGrp="1"/>
          </p:cNvSpPr>
          <p:nvPr>
            <p:ph type="ftr" sz="quarter" idx="11"/>
          </p:nvPr>
        </p:nvSpPr>
        <p:spPr/>
        <p:txBody>
          <a:bodyPr/>
          <a:lstStyle/>
          <a:p>
            <a:r>
              <a:rPr lang="en-GB"/>
              <a:t>Name:                                  Class:                                    Date:</a:t>
            </a:r>
          </a:p>
        </p:txBody>
      </p:sp>
      <p:sp>
        <p:nvSpPr>
          <p:cNvPr id="4" name="Slide Number Placeholder 3"/>
          <p:cNvSpPr>
            <a:spLocks noGrp="1"/>
          </p:cNvSpPr>
          <p:nvPr>
            <p:ph type="sldNum" sz="quarter" idx="12"/>
          </p:nvPr>
        </p:nvSpPr>
        <p:spPr/>
        <p:txBody>
          <a:bodyPr/>
          <a:lstStyle/>
          <a:p>
            <a:fld id="{519F2FF0-35DC-43B4-B0B7-D9BFE2CD209A}" type="slidenum">
              <a:rPr lang="en-GB" smtClean="0"/>
              <a:t>‹#›</a:t>
            </a:fld>
            <a:endParaRPr lang="en-GB"/>
          </a:p>
        </p:txBody>
      </p:sp>
    </p:spTree>
    <p:extLst>
      <p:ext uri="{BB962C8B-B14F-4D97-AF65-F5344CB8AC3E}">
        <p14:creationId xmlns:p14="http://schemas.microsoft.com/office/powerpoint/2010/main" val="402217709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6DF31447-4DD8-4B8A-80FA-005195BBD734}" type="datetime1">
              <a:rPr lang="en-GB" smtClean="0"/>
              <a:t>23/08/2018</a:t>
            </a:fld>
            <a:endParaRPr lang="en-GB"/>
          </a:p>
        </p:txBody>
      </p:sp>
      <p:sp>
        <p:nvSpPr>
          <p:cNvPr id="6" name="Footer Placeholder 5"/>
          <p:cNvSpPr>
            <a:spLocks noGrp="1"/>
          </p:cNvSpPr>
          <p:nvPr>
            <p:ph type="ftr" sz="quarter" idx="11"/>
          </p:nvPr>
        </p:nvSpPr>
        <p:spPr/>
        <p:txBody>
          <a:bodyPr/>
          <a:lstStyle/>
          <a:p>
            <a:r>
              <a:rPr lang="en-GB"/>
              <a:t>Name:                                  Class:                                    Date:</a:t>
            </a:r>
          </a:p>
        </p:txBody>
      </p:sp>
      <p:sp>
        <p:nvSpPr>
          <p:cNvPr id="7" name="Slide Number Placeholder 6"/>
          <p:cNvSpPr>
            <a:spLocks noGrp="1"/>
          </p:cNvSpPr>
          <p:nvPr>
            <p:ph type="sldNum" sz="quarter" idx="12"/>
          </p:nvPr>
        </p:nvSpPr>
        <p:spPr/>
        <p:txBody>
          <a:bodyPr/>
          <a:lstStyle/>
          <a:p>
            <a:fld id="{519F2FF0-35DC-43B4-B0B7-D9BFE2CD209A}" type="slidenum">
              <a:rPr lang="en-GB" smtClean="0"/>
              <a:t>‹#›</a:t>
            </a:fld>
            <a:endParaRPr lang="en-GB"/>
          </a:p>
        </p:txBody>
      </p:sp>
    </p:spTree>
    <p:extLst>
      <p:ext uri="{BB962C8B-B14F-4D97-AF65-F5344CB8AC3E}">
        <p14:creationId xmlns:p14="http://schemas.microsoft.com/office/powerpoint/2010/main" val="350580487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8E7E94FC-F0DC-4899-AE68-08FF12FA2902}" type="datetime1">
              <a:rPr lang="en-GB" smtClean="0"/>
              <a:t>23/08/2018</a:t>
            </a:fld>
            <a:endParaRPr lang="en-GB"/>
          </a:p>
        </p:txBody>
      </p:sp>
      <p:sp>
        <p:nvSpPr>
          <p:cNvPr id="6" name="Footer Placeholder 5"/>
          <p:cNvSpPr>
            <a:spLocks noGrp="1"/>
          </p:cNvSpPr>
          <p:nvPr>
            <p:ph type="ftr" sz="quarter" idx="11"/>
          </p:nvPr>
        </p:nvSpPr>
        <p:spPr/>
        <p:txBody>
          <a:bodyPr/>
          <a:lstStyle/>
          <a:p>
            <a:r>
              <a:rPr lang="en-GB"/>
              <a:t>Name:                                  Class:                                    Date:</a:t>
            </a:r>
          </a:p>
        </p:txBody>
      </p:sp>
      <p:sp>
        <p:nvSpPr>
          <p:cNvPr id="7" name="Slide Number Placeholder 6"/>
          <p:cNvSpPr>
            <a:spLocks noGrp="1"/>
          </p:cNvSpPr>
          <p:nvPr>
            <p:ph type="sldNum" sz="quarter" idx="12"/>
          </p:nvPr>
        </p:nvSpPr>
        <p:spPr/>
        <p:txBody>
          <a:bodyPr/>
          <a:lstStyle/>
          <a:p>
            <a:fld id="{519F2FF0-35DC-43B4-B0B7-D9BFE2CD209A}" type="slidenum">
              <a:rPr lang="en-GB" smtClean="0"/>
              <a:t>‹#›</a:t>
            </a:fld>
            <a:endParaRPr lang="en-GB"/>
          </a:p>
        </p:txBody>
      </p:sp>
    </p:spTree>
    <p:extLst>
      <p:ext uri="{BB962C8B-B14F-4D97-AF65-F5344CB8AC3E}">
        <p14:creationId xmlns:p14="http://schemas.microsoft.com/office/powerpoint/2010/main" val="92517653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5D5A260-9FE1-4421-82DF-D168DE67B2C4}" type="datetime1">
              <a:rPr lang="en-GB" smtClean="0"/>
              <a:t>23/08/2018</a:t>
            </a:fld>
            <a:endParaRPr lang="en-GB"/>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GB"/>
              <a:t>Name:                                  Class:                                    Date:</a:t>
            </a: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19F2FF0-35DC-43B4-B0B7-D9BFE2CD209A}" type="slidenum">
              <a:rPr lang="en-GB" smtClean="0"/>
              <a:t>‹#›</a:t>
            </a:fld>
            <a:endParaRPr lang="en-GB"/>
          </a:p>
        </p:txBody>
      </p:sp>
    </p:spTree>
    <p:extLst>
      <p:ext uri="{BB962C8B-B14F-4D97-AF65-F5344CB8AC3E}">
        <p14:creationId xmlns:p14="http://schemas.microsoft.com/office/powerpoint/2010/main" val="33414039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0" y="3019778"/>
            <a:ext cx="12192000" cy="3838222"/>
          </a:xfrm>
          <a:prstGeom prst="rect">
            <a:avLst/>
          </a:prstGeom>
          <a:solidFill>
            <a:srgbClr val="63C3D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 name="Title 1"/>
          <p:cNvSpPr>
            <a:spLocks noGrp="1"/>
          </p:cNvSpPr>
          <p:nvPr>
            <p:ph type="ctrTitle"/>
          </p:nvPr>
        </p:nvSpPr>
        <p:spPr>
          <a:xfrm>
            <a:off x="0" y="4201036"/>
            <a:ext cx="12192000" cy="1673912"/>
          </a:xfrm>
        </p:spPr>
        <p:txBody>
          <a:bodyPr wrap="none">
            <a:noAutofit/>
          </a:bodyPr>
          <a:lstStyle/>
          <a:p>
            <a:r>
              <a:rPr lang="en-GB" sz="3800" b="1" dirty="0"/>
              <a:t>Arctic A-Z</a:t>
            </a:r>
          </a:p>
        </p:txBody>
      </p:sp>
      <p:pic>
        <p:nvPicPr>
          <p:cNvPr id="4" name="Picture 3"/>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583789" y="511734"/>
            <a:ext cx="4924830" cy="4837943"/>
          </a:xfrm>
          <a:prstGeom prst="rect">
            <a:avLst/>
          </a:prstGeom>
        </p:spPr>
      </p:pic>
      <p:sp>
        <p:nvSpPr>
          <p:cNvPr id="5" name="Rectangle 4"/>
          <p:cNvSpPr/>
          <p:nvPr/>
        </p:nvSpPr>
        <p:spPr>
          <a:xfrm>
            <a:off x="0" y="6326315"/>
            <a:ext cx="12192000" cy="531686"/>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FF0000"/>
              </a:solidFill>
            </a:endParaRPr>
          </a:p>
        </p:txBody>
      </p:sp>
      <p:sp>
        <p:nvSpPr>
          <p:cNvPr id="6" name="Rectangle 5"/>
          <p:cNvSpPr/>
          <p:nvPr/>
        </p:nvSpPr>
        <p:spPr>
          <a:xfrm>
            <a:off x="0" y="6386650"/>
            <a:ext cx="12192000" cy="338554"/>
          </a:xfrm>
          <a:prstGeom prst="rect">
            <a:avLst/>
          </a:prstGeom>
        </p:spPr>
        <p:txBody>
          <a:bodyPr wrap="square">
            <a:spAutoFit/>
          </a:bodyPr>
          <a:lstStyle/>
          <a:p>
            <a:pPr algn="ctr"/>
            <a:r>
              <a:rPr lang="en-GB" sz="1600" b="1" dirty="0" err="1">
                <a:solidFill>
                  <a:srgbClr val="FFFF00"/>
                </a:solidFill>
              </a:rPr>
              <a:t>www.wickedweatherwatch.org.uk</a:t>
            </a:r>
            <a:r>
              <a:rPr lang="en-GB" sz="1600" b="1" dirty="0">
                <a:solidFill>
                  <a:srgbClr val="FFFF00"/>
                </a:solidFill>
              </a:rPr>
              <a:t> -</a:t>
            </a:r>
            <a:r>
              <a:rPr lang="en-GB" sz="1600" dirty="0">
                <a:solidFill>
                  <a:srgbClr val="FFFF00"/>
                </a:solidFill>
              </a:rPr>
              <a:t> talking to young people about climate change</a:t>
            </a:r>
          </a:p>
        </p:txBody>
      </p:sp>
      <p:sp>
        <p:nvSpPr>
          <p:cNvPr id="3" name="Slide Number Placeholder 2"/>
          <p:cNvSpPr>
            <a:spLocks noGrp="1"/>
          </p:cNvSpPr>
          <p:nvPr>
            <p:ph type="sldNum" sz="quarter" idx="12"/>
          </p:nvPr>
        </p:nvSpPr>
        <p:spPr/>
        <p:txBody>
          <a:bodyPr/>
          <a:lstStyle/>
          <a:p>
            <a:fld id="{519F2FF0-35DC-43B4-B0B7-D9BFE2CD209A}" type="slidenum">
              <a:rPr lang="en-GB" smtClean="0"/>
              <a:t>1</a:t>
            </a:fld>
            <a:endParaRPr lang="en-GB" dirty="0"/>
          </a:p>
        </p:txBody>
      </p:sp>
    </p:spTree>
    <p:extLst>
      <p:ext uri="{BB962C8B-B14F-4D97-AF65-F5344CB8AC3E}">
        <p14:creationId xmlns:p14="http://schemas.microsoft.com/office/powerpoint/2010/main" val="218463720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p:cNvSpPr/>
          <p:nvPr/>
        </p:nvSpPr>
        <p:spPr>
          <a:xfrm rot="21430490">
            <a:off x="163932" y="2308154"/>
            <a:ext cx="6527129" cy="4027170"/>
          </a:xfrm>
          <a:prstGeom prst="rect">
            <a:avLst/>
          </a:prstGeom>
          <a:solidFill>
            <a:schemeClr val="tx1"/>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u="sng"/>
          </a:p>
        </p:txBody>
      </p:sp>
      <p:pic>
        <p:nvPicPr>
          <p:cNvPr id="8" name="Picture 7"/>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82203" y="2071099"/>
            <a:ext cx="6124808" cy="4085247"/>
          </a:xfrm>
          <a:prstGeom prst="rect">
            <a:avLst/>
          </a:prstGeom>
        </p:spPr>
      </p:pic>
      <p:sp>
        <p:nvSpPr>
          <p:cNvPr id="9" name="Content Placeholder 2"/>
          <p:cNvSpPr>
            <a:spLocks noGrp="1"/>
          </p:cNvSpPr>
          <p:nvPr>
            <p:ph sz="half" idx="1"/>
          </p:nvPr>
        </p:nvSpPr>
        <p:spPr>
          <a:xfrm>
            <a:off x="6912097" y="583477"/>
            <a:ext cx="4968471" cy="5954898"/>
          </a:xfrm>
        </p:spPr>
        <p:txBody>
          <a:bodyPr>
            <a:normAutofit/>
          </a:bodyPr>
          <a:lstStyle/>
          <a:p>
            <a:pPr algn="just">
              <a:lnSpc>
                <a:spcPct val="110000"/>
              </a:lnSpc>
              <a:spcBef>
                <a:spcPts val="0"/>
              </a:spcBef>
            </a:pPr>
            <a:r>
              <a:rPr lang="en-US" dirty="0">
                <a:latin typeface="+mj-lt"/>
              </a:rPr>
              <a:t>Many different kinds of ice are found in the Arctic - </a:t>
            </a:r>
            <a:r>
              <a:rPr lang="en-US" b="1" dirty="0">
                <a:solidFill>
                  <a:srgbClr val="009FE3"/>
                </a:solidFill>
                <a:latin typeface="+mj-lt"/>
              </a:rPr>
              <a:t>icebergs, glaciers, snow, ice floe, ice sheets </a:t>
            </a:r>
            <a:r>
              <a:rPr lang="en-US" dirty="0">
                <a:latin typeface="+mj-lt"/>
              </a:rPr>
              <a:t>and </a:t>
            </a:r>
            <a:r>
              <a:rPr lang="en-US" b="1" dirty="0">
                <a:solidFill>
                  <a:srgbClr val="009FE3"/>
                </a:solidFill>
                <a:latin typeface="+mj-lt"/>
              </a:rPr>
              <a:t>pack ice</a:t>
            </a:r>
            <a:r>
              <a:rPr lang="en-US" dirty="0">
                <a:latin typeface="+mj-lt"/>
              </a:rPr>
              <a:t>, to name just a few! </a:t>
            </a:r>
          </a:p>
          <a:p>
            <a:pPr marL="0" indent="0" algn="just">
              <a:lnSpc>
                <a:spcPct val="110000"/>
              </a:lnSpc>
              <a:spcBef>
                <a:spcPts val="0"/>
              </a:spcBef>
              <a:buNone/>
            </a:pPr>
            <a:endParaRPr lang="en-US" dirty="0">
              <a:latin typeface="+mj-lt"/>
            </a:endParaRPr>
          </a:p>
          <a:p>
            <a:pPr algn="just">
              <a:lnSpc>
                <a:spcPct val="110000"/>
              </a:lnSpc>
              <a:spcBef>
                <a:spcPts val="0"/>
              </a:spcBef>
            </a:pPr>
            <a:r>
              <a:rPr lang="en-US" dirty="0">
                <a:latin typeface="+mj-lt"/>
              </a:rPr>
              <a:t>Our </a:t>
            </a:r>
            <a:r>
              <a:rPr lang="en-US" dirty="0" err="1">
                <a:latin typeface="+mj-lt"/>
              </a:rPr>
              <a:t>favourite</a:t>
            </a:r>
            <a:r>
              <a:rPr lang="en-US" dirty="0">
                <a:latin typeface="+mj-lt"/>
              </a:rPr>
              <a:t> is </a:t>
            </a:r>
            <a:r>
              <a:rPr lang="en-US" b="1" dirty="0">
                <a:solidFill>
                  <a:srgbClr val="009FE3"/>
                </a:solidFill>
                <a:latin typeface="+mj-lt"/>
              </a:rPr>
              <a:t>frazil</a:t>
            </a:r>
            <a:r>
              <a:rPr lang="en-US" dirty="0">
                <a:latin typeface="+mj-lt"/>
              </a:rPr>
              <a:t>. This is </a:t>
            </a:r>
            <a:r>
              <a:rPr lang="en-GB" dirty="0">
                <a:latin typeface="+mj-lt"/>
              </a:rPr>
              <a:t>the name given to </a:t>
            </a:r>
            <a:r>
              <a:rPr lang="en-GB" b="1" dirty="0">
                <a:solidFill>
                  <a:srgbClr val="009FE3"/>
                </a:solidFill>
                <a:latin typeface="+mj-lt"/>
              </a:rPr>
              <a:t>ice crystals</a:t>
            </a:r>
            <a:r>
              <a:rPr lang="en-GB" dirty="0">
                <a:latin typeface="+mj-lt"/>
              </a:rPr>
              <a:t>, which exist in very cold water that moves around too much to allow a </a:t>
            </a:r>
            <a:r>
              <a:rPr lang="en-GB" b="1" dirty="0">
                <a:solidFill>
                  <a:srgbClr val="009FE3"/>
                </a:solidFill>
                <a:latin typeface="+mj-lt"/>
              </a:rPr>
              <a:t>sheet of ice</a:t>
            </a:r>
            <a:r>
              <a:rPr lang="en-GB" dirty="0">
                <a:latin typeface="+mj-lt"/>
              </a:rPr>
              <a:t> to form.</a:t>
            </a:r>
          </a:p>
        </p:txBody>
      </p:sp>
      <p:grpSp>
        <p:nvGrpSpPr>
          <p:cNvPr id="7" name="Group 6"/>
          <p:cNvGrpSpPr/>
          <p:nvPr/>
        </p:nvGrpSpPr>
        <p:grpSpPr>
          <a:xfrm>
            <a:off x="724264" y="356830"/>
            <a:ext cx="5214056" cy="1033776"/>
            <a:chOff x="268055" y="0"/>
            <a:chExt cx="2993490" cy="1279434"/>
          </a:xfrm>
        </p:grpSpPr>
        <p:sp>
          <p:nvSpPr>
            <p:cNvPr id="10" name="Rectangle 9"/>
            <p:cNvSpPr/>
            <p:nvPr/>
          </p:nvSpPr>
          <p:spPr>
            <a:xfrm rot="21447328">
              <a:off x="268055" y="122323"/>
              <a:ext cx="2993490" cy="1157111"/>
            </a:xfrm>
            <a:prstGeom prst="rect">
              <a:avLst/>
            </a:prstGeom>
            <a:solidFill>
              <a:schemeClr val="tx1"/>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Rectangle 10"/>
            <p:cNvSpPr/>
            <p:nvPr/>
          </p:nvSpPr>
          <p:spPr>
            <a:xfrm>
              <a:off x="324554" y="0"/>
              <a:ext cx="2878666" cy="1157111"/>
            </a:xfrm>
            <a:prstGeom prst="rect">
              <a:avLst/>
            </a:prstGeom>
            <a:solidFill>
              <a:srgbClr val="E6007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3600" b="1" dirty="0">
                  <a:solidFill>
                    <a:schemeClr val="tx1"/>
                  </a:solidFill>
                  <a:latin typeface="+mj-lt"/>
                </a:rPr>
                <a:t>I is for ice</a:t>
              </a:r>
            </a:p>
          </p:txBody>
        </p:sp>
      </p:grpSp>
    </p:spTree>
    <p:extLst>
      <p:ext uri="{BB962C8B-B14F-4D97-AF65-F5344CB8AC3E}">
        <p14:creationId xmlns:p14="http://schemas.microsoft.com/office/powerpoint/2010/main" val="295277220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rot="21430490">
            <a:off x="205143" y="2535583"/>
            <a:ext cx="7770650" cy="2944353"/>
          </a:xfrm>
          <a:prstGeom prst="rect">
            <a:avLst/>
          </a:prstGeom>
          <a:solidFill>
            <a:schemeClr val="tx1"/>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u="sng"/>
          </a:p>
        </p:txBody>
      </p:sp>
      <p:sp>
        <p:nvSpPr>
          <p:cNvPr id="4" name="Content Placeholder 3"/>
          <p:cNvSpPr>
            <a:spLocks noGrp="1"/>
          </p:cNvSpPr>
          <p:nvPr>
            <p:ph sz="half" idx="2"/>
          </p:nvPr>
        </p:nvSpPr>
        <p:spPr>
          <a:xfrm>
            <a:off x="8032175" y="617800"/>
            <a:ext cx="3854801" cy="5748964"/>
          </a:xfrm>
        </p:spPr>
        <p:txBody>
          <a:bodyPr>
            <a:noAutofit/>
          </a:bodyPr>
          <a:lstStyle/>
          <a:p>
            <a:pPr algn="just">
              <a:lnSpc>
                <a:spcPct val="100000"/>
              </a:lnSpc>
              <a:spcBef>
                <a:spcPts val="0"/>
              </a:spcBef>
            </a:pPr>
            <a:r>
              <a:rPr lang="en-US" b="1" dirty="0" err="1">
                <a:solidFill>
                  <a:srgbClr val="E6007E"/>
                </a:solidFill>
                <a:latin typeface="+mj-lt"/>
              </a:rPr>
              <a:t>Julianehåb</a:t>
            </a:r>
            <a:r>
              <a:rPr lang="en-US" dirty="0">
                <a:latin typeface="+mj-lt"/>
              </a:rPr>
              <a:t> is the old name for the town of </a:t>
            </a:r>
            <a:r>
              <a:rPr lang="en-US" b="1" dirty="0" err="1">
                <a:solidFill>
                  <a:srgbClr val="E6007E"/>
                </a:solidFill>
                <a:latin typeface="+mj-lt"/>
              </a:rPr>
              <a:t>Qaqortoq</a:t>
            </a:r>
            <a:r>
              <a:rPr lang="en-US" dirty="0">
                <a:latin typeface="+mj-lt"/>
              </a:rPr>
              <a:t> in </a:t>
            </a:r>
            <a:r>
              <a:rPr lang="en-US" b="1" dirty="0">
                <a:latin typeface="+mj-lt"/>
              </a:rPr>
              <a:t>Greenland</a:t>
            </a:r>
            <a:r>
              <a:rPr lang="en-US" dirty="0">
                <a:latin typeface="+mj-lt"/>
              </a:rPr>
              <a:t>. </a:t>
            </a:r>
          </a:p>
          <a:p>
            <a:pPr marL="0" indent="0" algn="just">
              <a:lnSpc>
                <a:spcPct val="100000"/>
              </a:lnSpc>
              <a:spcBef>
                <a:spcPts val="0"/>
              </a:spcBef>
              <a:buNone/>
            </a:pPr>
            <a:endParaRPr lang="en-US" dirty="0">
              <a:latin typeface="+mj-lt"/>
            </a:endParaRPr>
          </a:p>
          <a:p>
            <a:pPr algn="just">
              <a:lnSpc>
                <a:spcPct val="100000"/>
              </a:lnSpc>
              <a:spcBef>
                <a:spcPts val="0"/>
              </a:spcBef>
            </a:pPr>
            <a:r>
              <a:rPr lang="en-US" dirty="0">
                <a:latin typeface="+mj-lt"/>
              </a:rPr>
              <a:t>The town was christened </a:t>
            </a:r>
            <a:r>
              <a:rPr lang="en-US" dirty="0" err="1">
                <a:latin typeface="+mj-lt"/>
              </a:rPr>
              <a:t>Julianehaab</a:t>
            </a:r>
            <a:r>
              <a:rPr lang="en-US" dirty="0">
                <a:latin typeface="+mj-lt"/>
              </a:rPr>
              <a:t> after the Danish queen, Juliane Marie. </a:t>
            </a:r>
          </a:p>
          <a:p>
            <a:pPr marL="0" indent="0" algn="just">
              <a:lnSpc>
                <a:spcPct val="100000"/>
              </a:lnSpc>
              <a:spcBef>
                <a:spcPts val="0"/>
              </a:spcBef>
              <a:buNone/>
            </a:pPr>
            <a:endParaRPr lang="en-US" dirty="0">
              <a:latin typeface="+mj-lt"/>
            </a:endParaRPr>
          </a:p>
          <a:p>
            <a:pPr algn="just">
              <a:lnSpc>
                <a:spcPct val="100000"/>
              </a:lnSpc>
              <a:spcBef>
                <a:spcPts val="0"/>
              </a:spcBef>
            </a:pPr>
            <a:r>
              <a:rPr lang="en-US" dirty="0">
                <a:latin typeface="+mj-lt"/>
              </a:rPr>
              <a:t>The Polar Ocean Challenge (POC) were lucky enough to stop here for one night.</a:t>
            </a:r>
          </a:p>
        </p:txBody>
      </p:sp>
      <p:pic>
        <p:nvPicPr>
          <p:cNvPr id="7" name="Picture 6"/>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26245" y="2292420"/>
            <a:ext cx="7499718" cy="2958873"/>
          </a:xfrm>
          <a:prstGeom prst="rect">
            <a:avLst/>
          </a:prstGeom>
        </p:spPr>
      </p:pic>
      <p:grpSp>
        <p:nvGrpSpPr>
          <p:cNvPr id="8" name="Group 7"/>
          <p:cNvGrpSpPr/>
          <p:nvPr/>
        </p:nvGrpSpPr>
        <p:grpSpPr>
          <a:xfrm>
            <a:off x="978283" y="476957"/>
            <a:ext cx="4668267" cy="1119023"/>
            <a:chOff x="268055" y="0"/>
            <a:chExt cx="2993490" cy="1279434"/>
          </a:xfrm>
        </p:grpSpPr>
        <p:sp>
          <p:nvSpPr>
            <p:cNvPr id="9" name="Rectangle 8"/>
            <p:cNvSpPr/>
            <p:nvPr/>
          </p:nvSpPr>
          <p:spPr>
            <a:xfrm rot="21447328">
              <a:off x="268055" y="122323"/>
              <a:ext cx="2993490" cy="1157111"/>
            </a:xfrm>
            <a:prstGeom prst="rect">
              <a:avLst/>
            </a:prstGeom>
            <a:solidFill>
              <a:schemeClr val="tx1"/>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Rectangle 9"/>
            <p:cNvSpPr/>
            <p:nvPr/>
          </p:nvSpPr>
          <p:spPr>
            <a:xfrm>
              <a:off x="324556" y="0"/>
              <a:ext cx="2878667" cy="1157110"/>
            </a:xfrm>
            <a:prstGeom prst="rect">
              <a:avLst/>
            </a:prstGeom>
            <a:solidFill>
              <a:srgbClr val="009FE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3600" b="1" dirty="0">
                  <a:solidFill>
                    <a:schemeClr val="tx1"/>
                  </a:solidFill>
                  <a:latin typeface="+mj-lt"/>
                </a:rPr>
                <a:t>J is for </a:t>
              </a:r>
              <a:r>
                <a:rPr lang="en-US" sz="3600" b="1" dirty="0" err="1">
                  <a:solidFill>
                    <a:schemeClr val="tx1"/>
                  </a:solidFill>
                  <a:latin typeface="+mj-lt"/>
                </a:rPr>
                <a:t>Julianehåb</a:t>
              </a:r>
              <a:endParaRPr lang="en-US" sz="3600" b="1" dirty="0">
                <a:solidFill>
                  <a:schemeClr val="tx1"/>
                </a:solidFill>
                <a:latin typeface="+mj-lt"/>
              </a:endParaRPr>
            </a:p>
          </p:txBody>
        </p:sp>
      </p:grpSp>
    </p:spTree>
    <p:extLst>
      <p:ext uri="{BB962C8B-B14F-4D97-AF65-F5344CB8AC3E}">
        <p14:creationId xmlns:p14="http://schemas.microsoft.com/office/powerpoint/2010/main" val="333760753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p:cNvSpPr/>
          <p:nvPr/>
        </p:nvSpPr>
        <p:spPr>
          <a:xfrm rot="21430490">
            <a:off x="375002" y="2071960"/>
            <a:ext cx="5661350" cy="4213395"/>
          </a:xfrm>
          <a:prstGeom prst="rect">
            <a:avLst/>
          </a:prstGeom>
          <a:solidFill>
            <a:schemeClr val="tx1"/>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u="sng"/>
          </a:p>
        </p:txBody>
      </p:sp>
      <p:pic>
        <p:nvPicPr>
          <p:cNvPr id="7" name="Content Placeholder 6"/>
          <p:cNvPicPr>
            <a:picLocks noGrp="1" noChangeAspect="1"/>
          </p:cNvPicPr>
          <p:nvPr>
            <p:ph sz="half" idx="2"/>
          </p:nvPr>
        </p:nvPicPr>
        <p:blipFill>
          <a:blip r:embed="rId2" cstate="email">
            <a:extLst>
              <a:ext uri="{28A0092B-C50C-407E-A947-70E740481C1C}">
                <a14:useLocalDpi xmlns:a14="http://schemas.microsoft.com/office/drawing/2010/main"/>
              </a:ext>
            </a:extLst>
          </a:blip>
          <a:srcRect t="8092" b="8092"/>
          <a:stretch>
            <a:fillRect/>
          </a:stretch>
        </p:blipFill>
        <p:spPr>
          <a:xfrm>
            <a:off x="653472" y="1871807"/>
            <a:ext cx="5181600" cy="4351338"/>
          </a:xfrm>
        </p:spPr>
      </p:pic>
      <p:sp>
        <p:nvSpPr>
          <p:cNvPr id="10" name="Content Placeholder 3"/>
          <p:cNvSpPr>
            <a:spLocks noGrp="1"/>
          </p:cNvSpPr>
          <p:nvPr>
            <p:ph sz="half" idx="2"/>
          </p:nvPr>
        </p:nvSpPr>
        <p:spPr>
          <a:xfrm>
            <a:off x="6376086" y="2317995"/>
            <a:ext cx="5165125" cy="3791353"/>
          </a:xfrm>
        </p:spPr>
        <p:txBody>
          <a:bodyPr>
            <a:normAutofit/>
          </a:bodyPr>
          <a:lstStyle/>
          <a:p>
            <a:pPr algn="just">
              <a:lnSpc>
                <a:spcPct val="100000"/>
              </a:lnSpc>
              <a:spcBef>
                <a:spcPts val="0"/>
              </a:spcBef>
            </a:pPr>
            <a:r>
              <a:rPr lang="en-US" sz="3000" b="1" dirty="0">
                <a:solidFill>
                  <a:srgbClr val="009FE3"/>
                </a:solidFill>
                <a:latin typeface="+mj-lt"/>
              </a:rPr>
              <a:t>Killer whales </a:t>
            </a:r>
            <a:r>
              <a:rPr lang="en-US" sz="3000" dirty="0">
                <a:latin typeface="+mj-lt"/>
              </a:rPr>
              <a:t>live mostly where the water is very cold, such as in the Arctic.</a:t>
            </a:r>
          </a:p>
          <a:p>
            <a:pPr algn="just">
              <a:lnSpc>
                <a:spcPct val="100000"/>
              </a:lnSpc>
              <a:spcBef>
                <a:spcPts val="0"/>
              </a:spcBef>
            </a:pPr>
            <a:endParaRPr lang="en-US" sz="3000" dirty="0">
              <a:latin typeface="+mj-lt"/>
            </a:endParaRPr>
          </a:p>
          <a:p>
            <a:pPr algn="just">
              <a:lnSpc>
                <a:spcPct val="100000"/>
              </a:lnSpc>
              <a:spcBef>
                <a:spcPts val="0"/>
              </a:spcBef>
            </a:pPr>
            <a:r>
              <a:rPr lang="en-US" sz="3000" dirty="0">
                <a:latin typeface="+mj-lt"/>
              </a:rPr>
              <a:t>They can also live elsewhere, however, and are the most widespread of all sea creatures.</a:t>
            </a:r>
          </a:p>
        </p:txBody>
      </p:sp>
      <p:grpSp>
        <p:nvGrpSpPr>
          <p:cNvPr id="8" name="Group 7"/>
          <p:cNvGrpSpPr/>
          <p:nvPr/>
        </p:nvGrpSpPr>
        <p:grpSpPr>
          <a:xfrm>
            <a:off x="6490953" y="356830"/>
            <a:ext cx="5214056" cy="1033776"/>
            <a:chOff x="268055" y="0"/>
            <a:chExt cx="2993490" cy="1279434"/>
          </a:xfrm>
        </p:grpSpPr>
        <p:sp>
          <p:nvSpPr>
            <p:cNvPr id="9" name="Rectangle 8"/>
            <p:cNvSpPr/>
            <p:nvPr/>
          </p:nvSpPr>
          <p:spPr>
            <a:xfrm rot="21447328">
              <a:off x="268055" y="122323"/>
              <a:ext cx="2993490" cy="1157111"/>
            </a:xfrm>
            <a:prstGeom prst="rect">
              <a:avLst/>
            </a:prstGeom>
            <a:solidFill>
              <a:schemeClr val="tx1"/>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Rectangle 10"/>
            <p:cNvSpPr/>
            <p:nvPr/>
          </p:nvSpPr>
          <p:spPr>
            <a:xfrm>
              <a:off x="324554" y="0"/>
              <a:ext cx="2878666" cy="1157111"/>
            </a:xfrm>
            <a:prstGeom prst="rect">
              <a:avLst/>
            </a:prstGeom>
            <a:solidFill>
              <a:srgbClr val="E6007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3600" b="1" dirty="0">
                  <a:solidFill>
                    <a:schemeClr val="tx1"/>
                  </a:solidFill>
                  <a:latin typeface="+mj-lt"/>
                </a:rPr>
                <a:t>K is for killer whale</a:t>
              </a:r>
            </a:p>
          </p:txBody>
        </p:sp>
      </p:grpSp>
    </p:spTree>
    <p:extLst>
      <p:ext uri="{BB962C8B-B14F-4D97-AF65-F5344CB8AC3E}">
        <p14:creationId xmlns:p14="http://schemas.microsoft.com/office/powerpoint/2010/main" val="417706515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rot="21430490">
            <a:off x="341245" y="2324348"/>
            <a:ext cx="5512702" cy="3886039"/>
          </a:xfrm>
          <a:prstGeom prst="rect">
            <a:avLst/>
          </a:prstGeom>
          <a:solidFill>
            <a:schemeClr val="tx1"/>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u="sng"/>
          </a:p>
        </p:txBody>
      </p:sp>
      <p:sp>
        <p:nvSpPr>
          <p:cNvPr id="4" name="Content Placeholder 3"/>
          <p:cNvSpPr>
            <a:spLocks noGrp="1"/>
          </p:cNvSpPr>
          <p:nvPr>
            <p:ph sz="half" idx="2"/>
          </p:nvPr>
        </p:nvSpPr>
        <p:spPr>
          <a:xfrm>
            <a:off x="6030097" y="806571"/>
            <a:ext cx="5568779" cy="5285615"/>
          </a:xfrm>
        </p:spPr>
        <p:txBody>
          <a:bodyPr>
            <a:normAutofit lnSpcReduction="10000"/>
          </a:bodyPr>
          <a:lstStyle/>
          <a:p>
            <a:pPr algn="just">
              <a:lnSpc>
                <a:spcPct val="100000"/>
              </a:lnSpc>
              <a:spcBef>
                <a:spcPts val="0"/>
              </a:spcBef>
            </a:pPr>
            <a:r>
              <a:rPr lang="en-US" sz="3000" dirty="0">
                <a:latin typeface="+mj-lt"/>
              </a:rPr>
              <a:t>There are about 20 000 known types of </a:t>
            </a:r>
            <a:r>
              <a:rPr lang="en-US" sz="3000" b="1" dirty="0">
                <a:solidFill>
                  <a:srgbClr val="E6007E"/>
                </a:solidFill>
                <a:latin typeface="+mj-lt"/>
              </a:rPr>
              <a:t>lichen</a:t>
            </a:r>
            <a:r>
              <a:rPr lang="en-US" sz="3000" dirty="0">
                <a:latin typeface="+mj-lt"/>
              </a:rPr>
              <a:t>. </a:t>
            </a:r>
          </a:p>
          <a:p>
            <a:pPr marL="0" indent="0" algn="just">
              <a:lnSpc>
                <a:spcPct val="100000"/>
              </a:lnSpc>
              <a:spcBef>
                <a:spcPts val="0"/>
              </a:spcBef>
              <a:buNone/>
            </a:pPr>
            <a:endParaRPr lang="en-US" sz="3000" dirty="0">
              <a:latin typeface="+mj-lt"/>
            </a:endParaRPr>
          </a:p>
          <a:p>
            <a:pPr algn="just">
              <a:lnSpc>
                <a:spcPct val="100000"/>
              </a:lnSpc>
              <a:spcBef>
                <a:spcPts val="0"/>
              </a:spcBef>
            </a:pPr>
            <a:r>
              <a:rPr lang="en-US" sz="3000" dirty="0">
                <a:latin typeface="+mj-lt"/>
              </a:rPr>
              <a:t>Lichen grow very slowly and can, in fact, live for thousands of years. </a:t>
            </a:r>
          </a:p>
          <a:p>
            <a:pPr marL="0" indent="0" algn="just">
              <a:lnSpc>
                <a:spcPct val="100000"/>
              </a:lnSpc>
              <a:spcBef>
                <a:spcPts val="0"/>
              </a:spcBef>
              <a:buNone/>
            </a:pPr>
            <a:endParaRPr lang="en-US" sz="3000" dirty="0">
              <a:latin typeface="+mj-lt"/>
            </a:endParaRPr>
          </a:p>
          <a:p>
            <a:pPr algn="just">
              <a:lnSpc>
                <a:spcPct val="100000"/>
              </a:lnSpc>
              <a:spcBef>
                <a:spcPts val="0"/>
              </a:spcBef>
            </a:pPr>
            <a:r>
              <a:rPr lang="en-US" sz="3000" dirty="0">
                <a:latin typeface="+mj-lt"/>
              </a:rPr>
              <a:t>In the Arctic, lichen grow on rocks, soil and trees. </a:t>
            </a:r>
          </a:p>
          <a:p>
            <a:pPr marL="0" indent="0" algn="just">
              <a:lnSpc>
                <a:spcPct val="100000"/>
              </a:lnSpc>
              <a:spcBef>
                <a:spcPts val="0"/>
              </a:spcBef>
              <a:buNone/>
            </a:pPr>
            <a:endParaRPr lang="en-US" sz="3000" dirty="0">
              <a:latin typeface="+mj-lt"/>
            </a:endParaRPr>
          </a:p>
          <a:p>
            <a:pPr algn="just">
              <a:lnSpc>
                <a:spcPct val="100000"/>
              </a:lnSpc>
              <a:spcBef>
                <a:spcPts val="0"/>
              </a:spcBef>
            </a:pPr>
            <a:r>
              <a:rPr lang="en-US" sz="3000" dirty="0">
                <a:latin typeface="+mj-lt"/>
              </a:rPr>
              <a:t>Lichen forms a major part of the diet of </a:t>
            </a:r>
            <a:r>
              <a:rPr lang="en-US" sz="3000" b="1" dirty="0">
                <a:solidFill>
                  <a:srgbClr val="E6007E"/>
                </a:solidFill>
                <a:latin typeface="+mj-lt"/>
              </a:rPr>
              <a:t>reindeer</a:t>
            </a:r>
            <a:r>
              <a:rPr lang="en-US" sz="3000" dirty="0">
                <a:latin typeface="+mj-lt"/>
              </a:rPr>
              <a:t> and </a:t>
            </a:r>
            <a:r>
              <a:rPr lang="en-US" sz="3000" b="1" dirty="0">
                <a:solidFill>
                  <a:srgbClr val="E6007E"/>
                </a:solidFill>
                <a:latin typeface="+mj-lt"/>
              </a:rPr>
              <a:t>caribou</a:t>
            </a:r>
            <a:r>
              <a:rPr lang="en-US" sz="3000" dirty="0">
                <a:latin typeface="+mj-lt"/>
              </a:rPr>
              <a:t>.</a:t>
            </a:r>
          </a:p>
          <a:p>
            <a:pPr marL="0" indent="0">
              <a:buNone/>
            </a:pPr>
            <a:endParaRPr lang="en-US" dirty="0"/>
          </a:p>
        </p:txBody>
      </p:sp>
      <p:pic>
        <p:nvPicPr>
          <p:cNvPr id="7" name="Picture 6"/>
          <p:cNvPicPr>
            <a:picLocks noChangeAspect="1"/>
          </p:cNvPicPr>
          <p:nvPr/>
        </p:nvPicPr>
        <p:blipFill>
          <a:blip r:embed="rId2"/>
          <a:stretch>
            <a:fillRect/>
          </a:stretch>
        </p:blipFill>
        <p:spPr>
          <a:xfrm>
            <a:off x="491836" y="2141549"/>
            <a:ext cx="5139373" cy="3854530"/>
          </a:xfrm>
          <a:prstGeom prst="rect">
            <a:avLst/>
          </a:prstGeom>
        </p:spPr>
      </p:pic>
      <p:sp>
        <p:nvSpPr>
          <p:cNvPr id="3" name="TextBox 2"/>
          <p:cNvSpPr txBox="1"/>
          <p:nvPr/>
        </p:nvSpPr>
        <p:spPr>
          <a:xfrm>
            <a:off x="6894006" y="6163170"/>
            <a:ext cx="5126369" cy="523220"/>
          </a:xfrm>
          <a:prstGeom prst="rect">
            <a:avLst/>
          </a:prstGeom>
          <a:noFill/>
        </p:spPr>
        <p:txBody>
          <a:bodyPr wrap="square" rtlCol="0">
            <a:spAutoFit/>
          </a:bodyPr>
          <a:lstStyle/>
          <a:p>
            <a:pPr algn="ctr"/>
            <a:r>
              <a:rPr lang="en-US" sz="1400" dirty="0"/>
              <a:t>Photograph taken by Katrine </a:t>
            </a:r>
            <a:r>
              <a:rPr lang="en-US" sz="1400" dirty="0" err="1"/>
              <a:t>Raundrup</a:t>
            </a:r>
            <a:r>
              <a:rPr lang="en-US" sz="1400" dirty="0"/>
              <a:t>, courtesy of </a:t>
            </a:r>
            <a:r>
              <a:rPr lang="en-US" sz="1400" i="1" dirty="0"/>
              <a:t>Interact </a:t>
            </a:r>
            <a:r>
              <a:rPr lang="en-US" sz="1400" dirty="0"/>
              <a:t>(www.eu-interact.org).</a:t>
            </a:r>
          </a:p>
        </p:txBody>
      </p:sp>
      <p:grpSp>
        <p:nvGrpSpPr>
          <p:cNvPr id="8" name="Group 7"/>
          <p:cNvGrpSpPr/>
          <p:nvPr/>
        </p:nvGrpSpPr>
        <p:grpSpPr>
          <a:xfrm>
            <a:off x="978284" y="476957"/>
            <a:ext cx="4325012" cy="1119023"/>
            <a:chOff x="268055" y="0"/>
            <a:chExt cx="2993490" cy="1279434"/>
          </a:xfrm>
        </p:grpSpPr>
        <p:sp>
          <p:nvSpPr>
            <p:cNvPr id="9" name="Rectangle 8"/>
            <p:cNvSpPr/>
            <p:nvPr/>
          </p:nvSpPr>
          <p:spPr>
            <a:xfrm rot="21447328">
              <a:off x="268055" y="122323"/>
              <a:ext cx="2993490" cy="1157111"/>
            </a:xfrm>
            <a:prstGeom prst="rect">
              <a:avLst/>
            </a:prstGeom>
            <a:solidFill>
              <a:schemeClr val="tx1"/>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Rectangle 9"/>
            <p:cNvSpPr/>
            <p:nvPr/>
          </p:nvSpPr>
          <p:spPr>
            <a:xfrm>
              <a:off x="324556" y="0"/>
              <a:ext cx="2878667" cy="1157110"/>
            </a:xfrm>
            <a:prstGeom prst="rect">
              <a:avLst/>
            </a:prstGeom>
            <a:solidFill>
              <a:srgbClr val="009FE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3600" b="1" dirty="0">
                  <a:solidFill>
                    <a:schemeClr val="tx1"/>
                  </a:solidFill>
                  <a:latin typeface="+mj-lt"/>
                </a:rPr>
                <a:t>L is for lichen</a:t>
              </a:r>
            </a:p>
          </p:txBody>
        </p:sp>
      </p:grpSp>
    </p:spTree>
    <p:extLst>
      <p:ext uri="{BB962C8B-B14F-4D97-AF65-F5344CB8AC3E}">
        <p14:creationId xmlns:p14="http://schemas.microsoft.com/office/powerpoint/2010/main" val="352911851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p:cNvSpPr/>
          <p:nvPr/>
        </p:nvSpPr>
        <p:spPr>
          <a:xfrm rot="21430490">
            <a:off x="187295" y="1215424"/>
            <a:ext cx="3736487" cy="5001665"/>
          </a:xfrm>
          <a:prstGeom prst="rect">
            <a:avLst/>
          </a:prstGeom>
          <a:solidFill>
            <a:schemeClr val="tx1"/>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u="sng"/>
          </a:p>
        </p:txBody>
      </p:sp>
      <p:sp>
        <p:nvSpPr>
          <p:cNvPr id="4" name="Content Placeholder 3"/>
          <p:cNvSpPr>
            <a:spLocks noGrp="1"/>
          </p:cNvSpPr>
          <p:nvPr>
            <p:ph sz="half" idx="2"/>
          </p:nvPr>
        </p:nvSpPr>
        <p:spPr>
          <a:xfrm>
            <a:off x="4419507" y="1912035"/>
            <a:ext cx="7269985" cy="4323483"/>
          </a:xfrm>
        </p:spPr>
        <p:txBody>
          <a:bodyPr>
            <a:normAutofit/>
          </a:bodyPr>
          <a:lstStyle/>
          <a:p>
            <a:pPr algn="just">
              <a:lnSpc>
                <a:spcPct val="100000"/>
              </a:lnSpc>
              <a:spcBef>
                <a:spcPts val="0"/>
              </a:spcBef>
            </a:pPr>
            <a:r>
              <a:rPr lang="en-US" sz="3000" dirty="0">
                <a:latin typeface="+mj-lt"/>
              </a:rPr>
              <a:t>When snow, ice and glaciers melt, the water that trickles from them is called </a:t>
            </a:r>
            <a:r>
              <a:rPr lang="en-US" sz="3000" b="1" dirty="0">
                <a:solidFill>
                  <a:srgbClr val="009FE3"/>
                </a:solidFill>
                <a:latin typeface="+mj-lt"/>
              </a:rPr>
              <a:t>meltwater</a:t>
            </a:r>
            <a:r>
              <a:rPr lang="en-US" sz="3000" dirty="0">
                <a:latin typeface="+mj-lt"/>
              </a:rPr>
              <a:t>. </a:t>
            </a:r>
          </a:p>
          <a:p>
            <a:pPr marL="0" indent="0" algn="just">
              <a:lnSpc>
                <a:spcPct val="100000"/>
              </a:lnSpc>
              <a:spcBef>
                <a:spcPts val="0"/>
              </a:spcBef>
              <a:buNone/>
            </a:pPr>
            <a:endParaRPr lang="en-US" sz="3000" dirty="0">
              <a:latin typeface="+mj-lt"/>
            </a:endParaRPr>
          </a:p>
          <a:p>
            <a:pPr algn="just">
              <a:lnSpc>
                <a:spcPct val="100000"/>
              </a:lnSpc>
              <a:spcBef>
                <a:spcPts val="0"/>
              </a:spcBef>
            </a:pPr>
            <a:r>
              <a:rPr lang="en-US" sz="3000" dirty="0">
                <a:latin typeface="+mj-lt"/>
              </a:rPr>
              <a:t>For many people in the Arctic, this meltwater is their main source of water.</a:t>
            </a:r>
          </a:p>
          <a:p>
            <a:pPr marL="0" indent="0" algn="just">
              <a:lnSpc>
                <a:spcPct val="100000"/>
              </a:lnSpc>
              <a:spcBef>
                <a:spcPts val="0"/>
              </a:spcBef>
              <a:buNone/>
            </a:pPr>
            <a:endParaRPr lang="en-US" sz="3000" dirty="0">
              <a:latin typeface="+mj-lt"/>
            </a:endParaRPr>
          </a:p>
          <a:p>
            <a:pPr algn="just">
              <a:lnSpc>
                <a:spcPct val="100000"/>
              </a:lnSpc>
              <a:spcBef>
                <a:spcPts val="0"/>
              </a:spcBef>
            </a:pPr>
            <a:r>
              <a:rPr lang="en-US" sz="3000" dirty="0">
                <a:latin typeface="+mj-lt"/>
              </a:rPr>
              <a:t>The image opposite shows meltwater streams running off a glacier in </a:t>
            </a:r>
            <a:r>
              <a:rPr lang="en-US" sz="3000" dirty="0" err="1">
                <a:latin typeface="+mj-lt"/>
              </a:rPr>
              <a:t>Sarek</a:t>
            </a:r>
            <a:r>
              <a:rPr lang="en-US" sz="3000" dirty="0">
                <a:latin typeface="+mj-lt"/>
              </a:rPr>
              <a:t>, northern Sweden.</a:t>
            </a:r>
          </a:p>
        </p:txBody>
      </p:sp>
      <p:pic>
        <p:nvPicPr>
          <p:cNvPr id="7" name="Picture 6"/>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88128" y="1112967"/>
            <a:ext cx="3335376" cy="4971535"/>
          </a:xfrm>
          <a:prstGeom prst="rect">
            <a:avLst/>
          </a:prstGeom>
        </p:spPr>
      </p:pic>
      <p:sp>
        <p:nvSpPr>
          <p:cNvPr id="3" name="TextBox 2"/>
          <p:cNvSpPr txBox="1"/>
          <p:nvPr/>
        </p:nvSpPr>
        <p:spPr>
          <a:xfrm>
            <a:off x="7534455" y="6347931"/>
            <a:ext cx="4392852" cy="307777"/>
          </a:xfrm>
          <a:prstGeom prst="rect">
            <a:avLst/>
          </a:prstGeom>
          <a:noFill/>
        </p:spPr>
        <p:txBody>
          <a:bodyPr wrap="square" rtlCol="0">
            <a:spAutoFit/>
          </a:bodyPr>
          <a:lstStyle/>
          <a:p>
            <a:pPr algn="ctr"/>
            <a:r>
              <a:rPr lang="en-US" sz="1400" dirty="0"/>
              <a:t>Photograph taken by P. </a:t>
            </a:r>
            <a:r>
              <a:rPr lang="en-US" sz="1400" dirty="0" err="1"/>
              <a:t>Holmlund</a:t>
            </a:r>
            <a:r>
              <a:rPr lang="en-US" sz="1400" dirty="0"/>
              <a:t>, courtesy of </a:t>
            </a:r>
            <a:r>
              <a:rPr lang="en-US" sz="1400" i="1" dirty="0"/>
              <a:t>Interact</a:t>
            </a:r>
          </a:p>
        </p:txBody>
      </p:sp>
      <p:cxnSp>
        <p:nvCxnSpPr>
          <p:cNvPr id="9" name="Straight Arrow Connector 8"/>
          <p:cNvCxnSpPr/>
          <p:nvPr/>
        </p:nvCxnSpPr>
        <p:spPr>
          <a:xfrm flipH="1" flipV="1">
            <a:off x="2454876" y="2945942"/>
            <a:ext cx="2100648" cy="1444154"/>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flipH="1" flipV="1">
            <a:off x="2306595" y="3668019"/>
            <a:ext cx="2248929" cy="729275"/>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p:nvPr/>
        </p:nvCxnSpPr>
        <p:spPr>
          <a:xfrm flipH="1" flipV="1">
            <a:off x="2454877" y="4291107"/>
            <a:ext cx="2110419" cy="119294"/>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grpSp>
        <p:nvGrpSpPr>
          <p:cNvPr id="12" name="Group 11"/>
          <p:cNvGrpSpPr/>
          <p:nvPr/>
        </p:nvGrpSpPr>
        <p:grpSpPr>
          <a:xfrm>
            <a:off x="5838768" y="459797"/>
            <a:ext cx="5214056" cy="1033776"/>
            <a:chOff x="268055" y="0"/>
            <a:chExt cx="2993490" cy="1279434"/>
          </a:xfrm>
        </p:grpSpPr>
        <p:sp>
          <p:nvSpPr>
            <p:cNvPr id="13" name="Rectangle 12"/>
            <p:cNvSpPr/>
            <p:nvPr/>
          </p:nvSpPr>
          <p:spPr>
            <a:xfrm rot="21447328">
              <a:off x="268055" y="122323"/>
              <a:ext cx="2993490" cy="1157111"/>
            </a:xfrm>
            <a:prstGeom prst="rect">
              <a:avLst/>
            </a:prstGeom>
            <a:solidFill>
              <a:schemeClr val="tx1"/>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 name="Rectangle 13"/>
            <p:cNvSpPr/>
            <p:nvPr/>
          </p:nvSpPr>
          <p:spPr>
            <a:xfrm>
              <a:off x="324554" y="0"/>
              <a:ext cx="2878666" cy="1157111"/>
            </a:xfrm>
            <a:prstGeom prst="rect">
              <a:avLst/>
            </a:prstGeom>
            <a:solidFill>
              <a:srgbClr val="E6007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3600" b="1" dirty="0">
                  <a:solidFill>
                    <a:schemeClr val="tx1"/>
                  </a:solidFill>
                  <a:latin typeface="+mj-lt"/>
                </a:rPr>
                <a:t>M is for </a:t>
              </a:r>
              <a:r>
                <a:rPr lang="en-US" sz="3600" b="1" dirty="0" err="1">
                  <a:solidFill>
                    <a:schemeClr val="tx1"/>
                  </a:solidFill>
                  <a:latin typeface="+mj-lt"/>
                </a:rPr>
                <a:t>meltwater</a:t>
              </a:r>
              <a:endParaRPr lang="en-US" sz="3600" b="1" dirty="0">
                <a:solidFill>
                  <a:schemeClr val="tx1"/>
                </a:solidFill>
                <a:latin typeface="+mj-lt"/>
              </a:endParaRPr>
            </a:p>
          </p:txBody>
        </p:sp>
      </p:grpSp>
    </p:spTree>
    <p:extLst>
      <p:ext uri="{BB962C8B-B14F-4D97-AF65-F5344CB8AC3E}">
        <p14:creationId xmlns:p14="http://schemas.microsoft.com/office/powerpoint/2010/main" val="324293065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p:cNvSpPr/>
          <p:nvPr/>
        </p:nvSpPr>
        <p:spPr>
          <a:xfrm rot="21430490">
            <a:off x="282584" y="2141108"/>
            <a:ext cx="7408735" cy="4027170"/>
          </a:xfrm>
          <a:prstGeom prst="rect">
            <a:avLst/>
          </a:prstGeom>
          <a:solidFill>
            <a:schemeClr val="tx1"/>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u="sng"/>
          </a:p>
        </p:txBody>
      </p:sp>
      <p:pic>
        <p:nvPicPr>
          <p:cNvPr id="10" name="Picture 9"/>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88789" y="2419581"/>
            <a:ext cx="7445417" cy="3675486"/>
          </a:xfrm>
          <a:prstGeom prst="rect">
            <a:avLst/>
          </a:prstGeom>
        </p:spPr>
      </p:pic>
      <p:sp>
        <p:nvSpPr>
          <p:cNvPr id="11" name="Content Placeholder 3"/>
          <p:cNvSpPr>
            <a:spLocks noGrp="1"/>
          </p:cNvSpPr>
          <p:nvPr>
            <p:ph sz="half" idx="2"/>
          </p:nvPr>
        </p:nvSpPr>
        <p:spPr>
          <a:xfrm>
            <a:off x="8032175" y="1034208"/>
            <a:ext cx="3741483" cy="4869205"/>
          </a:xfrm>
        </p:spPr>
        <p:txBody>
          <a:bodyPr>
            <a:normAutofit lnSpcReduction="10000"/>
          </a:bodyPr>
          <a:lstStyle/>
          <a:p>
            <a:pPr algn="just">
              <a:lnSpc>
                <a:spcPct val="100000"/>
              </a:lnSpc>
              <a:spcBef>
                <a:spcPts val="0"/>
              </a:spcBef>
              <a:tabLst>
                <a:tab pos="6003925" algn="l"/>
              </a:tabLst>
            </a:pPr>
            <a:r>
              <a:rPr lang="en-US" sz="3000" dirty="0">
                <a:latin typeface="+mj-lt"/>
              </a:rPr>
              <a:t>The </a:t>
            </a:r>
            <a:r>
              <a:rPr lang="en-US" sz="3000" b="1" dirty="0">
                <a:solidFill>
                  <a:srgbClr val="E6007E"/>
                </a:solidFill>
                <a:latin typeface="+mj-lt"/>
              </a:rPr>
              <a:t>narwhal</a:t>
            </a:r>
            <a:r>
              <a:rPr lang="en-US" sz="3000" dirty="0">
                <a:latin typeface="+mj-lt"/>
              </a:rPr>
              <a:t> is known as ‘unicorn of the sea’. It is actually a type of porpoise, which is found in Arctic coastal waters and rivers. </a:t>
            </a:r>
          </a:p>
          <a:p>
            <a:pPr algn="just">
              <a:lnSpc>
                <a:spcPct val="100000"/>
              </a:lnSpc>
              <a:spcBef>
                <a:spcPts val="0"/>
              </a:spcBef>
              <a:tabLst>
                <a:tab pos="6003925" algn="l"/>
              </a:tabLst>
            </a:pPr>
            <a:endParaRPr lang="en-US" sz="3000" dirty="0">
              <a:latin typeface="+mj-lt"/>
            </a:endParaRPr>
          </a:p>
          <a:p>
            <a:pPr algn="just">
              <a:lnSpc>
                <a:spcPct val="100000"/>
              </a:lnSpc>
              <a:spcBef>
                <a:spcPts val="0"/>
              </a:spcBef>
              <a:tabLst>
                <a:tab pos="6003925" algn="l"/>
              </a:tabLst>
            </a:pPr>
            <a:r>
              <a:rPr lang="en-US" sz="3000" dirty="0">
                <a:latin typeface="+mj-lt"/>
              </a:rPr>
              <a:t>The tusk of the male narwhal may be up to 3.1 m long!</a:t>
            </a:r>
          </a:p>
          <a:p>
            <a:pPr marL="0" indent="0">
              <a:buNone/>
              <a:tabLst>
                <a:tab pos="6003925" algn="l"/>
              </a:tabLst>
            </a:pPr>
            <a:endParaRPr lang="en-US" dirty="0"/>
          </a:p>
          <a:p>
            <a:pPr marL="0" indent="0">
              <a:buNone/>
              <a:tabLst>
                <a:tab pos="6003925" algn="l"/>
              </a:tabLst>
            </a:pPr>
            <a:endParaRPr lang="en-US" dirty="0"/>
          </a:p>
        </p:txBody>
      </p:sp>
      <p:grpSp>
        <p:nvGrpSpPr>
          <p:cNvPr id="7" name="Group 6"/>
          <p:cNvGrpSpPr/>
          <p:nvPr/>
        </p:nvGrpSpPr>
        <p:grpSpPr>
          <a:xfrm>
            <a:off x="978283" y="476957"/>
            <a:ext cx="4668267" cy="1119023"/>
            <a:chOff x="268055" y="0"/>
            <a:chExt cx="2993490" cy="1279434"/>
          </a:xfrm>
        </p:grpSpPr>
        <p:sp>
          <p:nvSpPr>
            <p:cNvPr id="8" name="Rectangle 7"/>
            <p:cNvSpPr/>
            <p:nvPr/>
          </p:nvSpPr>
          <p:spPr>
            <a:xfrm rot="21447328">
              <a:off x="268055" y="122323"/>
              <a:ext cx="2993490" cy="1157111"/>
            </a:xfrm>
            <a:prstGeom prst="rect">
              <a:avLst/>
            </a:prstGeom>
            <a:solidFill>
              <a:schemeClr val="tx1"/>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Rectangle 8"/>
            <p:cNvSpPr/>
            <p:nvPr/>
          </p:nvSpPr>
          <p:spPr>
            <a:xfrm>
              <a:off x="324556" y="0"/>
              <a:ext cx="2878667" cy="1157110"/>
            </a:xfrm>
            <a:prstGeom prst="rect">
              <a:avLst/>
            </a:prstGeom>
            <a:solidFill>
              <a:srgbClr val="009FE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3600" b="1" dirty="0">
                  <a:solidFill>
                    <a:schemeClr val="tx1"/>
                  </a:solidFill>
                  <a:latin typeface="+mj-lt"/>
                </a:rPr>
                <a:t>N is for narwhal</a:t>
              </a:r>
            </a:p>
          </p:txBody>
        </p:sp>
      </p:grpSp>
    </p:spTree>
    <p:extLst>
      <p:ext uri="{BB962C8B-B14F-4D97-AF65-F5344CB8AC3E}">
        <p14:creationId xmlns:p14="http://schemas.microsoft.com/office/powerpoint/2010/main" val="193758001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rot="21430490">
            <a:off x="406238" y="2050894"/>
            <a:ext cx="5911193" cy="4524234"/>
          </a:xfrm>
          <a:prstGeom prst="rect">
            <a:avLst/>
          </a:prstGeom>
          <a:solidFill>
            <a:schemeClr val="tx1"/>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u="sng"/>
          </a:p>
        </p:txBody>
      </p:sp>
      <p:pic>
        <p:nvPicPr>
          <p:cNvPr id="7" name="Content Placeholder 6" descr="thumb_Ice_12.08.16_1024.jpg"/>
          <p:cNvPicPr>
            <a:picLocks noGrp="1" noChangeAspect="1"/>
          </p:cNvPicPr>
          <p:nvPr>
            <p:ph sz="half" idx="1"/>
          </p:nvPr>
        </p:nvPicPr>
        <p:blipFill>
          <a:blip r:embed="rId2" cstate="email">
            <a:extLst>
              <a:ext uri="{28A0092B-C50C-407E-A947-70E740481C1C}">
                <a14:useLocalDpi xmlns:a14="http://schemas.microsoft.com/office/drawing/2010/main"/>
              </a:ext>
            </a:extLst>
          </a:blip>
          <a:srcRect/>
          <a:stretch>
            <a:fillRect/>
          </a:stretch>
        </p:blipFill>
        <p:spPr>
          <a:xfrm>
            <a:off x="600698" y="1843103"/>
            <a:ext cx="5487754" cy="4608436"/>
          </a:xfrm>
        </p:spPr>
      </p:pic>
      <p:sp>
        <p:nvSpPr>
          <p:cNvPr id="4" name="Content Placeholder 3"/>
          <p:cNvSpPr>
            <a:spLocks noGrp="1"/>
          </p:cNvSpPr>
          <p:nvPr>
            <p:ph sz="half" idx="2"/>
          </p:nvPr>
        </p:nvSpPr>
        <p:spPr>
          <a:xfrm>
            <a:off x="6721408" y="1808463"/>
            <a:ext cx="5181600" cy="4351338"/>
          </a:xfrm>
        </p:spPr>
        <p:txBody>
          <a:bodyPr>
            <a:normAutofit lnSpcReduction="10000"/>
          </a:bodyPr>
          <a:lstStyle/>
          <a:p>
            <a:pPr algn="just">
              <a:lnSpc>
                <a:spcPct val="100000"/>
              </a:lnSpc>
              <a:spcBef>
                <a:spcPts val="0"/>
              </a:spcBef>
            </a:pPr>
            <a:r>
              <a:rPr lang="en-US" dirty="0">
                <a:latin typeface="+mj-lt"/>
              </a:rPr>
              <a:t>The </a:t>
            </a:r>
            <a:r>
              <a:rPr lang="en-US" b="1" dirty="0">
                <a:solidFill>
                  <a:srgbClr val="009FE3"/>
                </a:solidFill>
                <a:latin typeface="+mj-lt"/>
              </a:rPr>
              <a:t>Arctic Ocean</a:t>
            </a:r>
            <a:r>
              <a:rPr lang="en-US" b="1" dirty="0">
                <a:latin typeface="+mj-lt"/>
              </a:rPr>
              <a:t> </a:t>
            </a:r>
            <a:r>
              <a:rPr lang="en-US" dirty="0">
                <a:latin typeface="+mj-lt"/>
              </a:rPr>
              <a:t>is the smallest and shallowest of the world’s five oceans. </a:t>
            </a:r>
          </a:p>
          <a:p>
            <a:pPr marL="0" indent="0" algn="just">
              <a:lnSpc>
                <a:spcPct val="100000"/>
              </a:lnSpc>
              <a:spcBef>
                <a:spcPts val="0"/>
              </a:spcBef>
              <a:buNone/>
            </a:pPr>
            <a:endParaRPr lang="en-US" dirty="0">
              <a:latin typeface="+mj-lt"/>
            </a:endParaRPr>
          </a:p>
          <a:p>
            <a:pPr algn="just">
              <a:lnSpc>
                <a:spcPct val="100000"/>
              </a:lnSpc>
              <a:spcBef>
                <a:spcPts val="0"/>
              </a:spcBef>
            </a:pPr>
            <a:r>
              <a:rPr lang="en-US" dirty="0">
                <a:latin typeface="+mj-lt"/>
              </a:rPr>
              <a:t>It is unique, because it is almost always covered in ice (</a:t>
            </a:r>
            <a:r>
              <a:rPr lang="en-US" b="1" dirty="0">
                <a:solidFill>
                  <a:srgbClr val="009FE3"/>
                </a:solidFill>
                <a:latin typeface="+mj-lt"/>
              </a:rPr>
              <a:t>perennial ice cover</a:t>
            </a:r>
            <a:r>
              <a:rPr lang="en-US" dirty="0">
                <a:latin typeface="+mj-lt"/>
              </a:rPr>
              <a:t>).</a:t>
            </a:r>
          </a:p>
          <a:p>
            <a:pPr marL="0" indent="0" algn="just">
              <a:lnSpc>
                <a:spcPct val="100000"/>
              </a:lnSpc>
              <a:spcBef>
                <a:spcPts val="0"/>
              </a:spcBef>
              <a:buNone/>
            </a:pPr>
            <a:endParaRPr lang="en-US" dirty="0">
              <a:latin typeface="+mj-lt"/>
            </a:endParaRPr>
          </a:p>
          <a:p>
            <a:pPr algn="just">
              <a:lnSpc>
                <a:spcPct val="100000"/>
              </a:lnSpc>
              <a:spcBef>
                <a:spcPts val="0"/>
              </a:spcBef>
            </a:pPr>
            <a:r>
              <a:rPr lang="en-US" b="1" dirty="0">
                <a:solidFill>
                  <a:srgbClr val="009FE3"/>
                </a:solidFill>
                <a:latin typeface="+mj-lt"/>
              </a:rPr>
              <a:t>Climate change</a:t>
            </a:r>
            <a:r>
              <a:rPr lang="en-US" b="1" dirty="0">
                <a:latin typeface="+mj-lt"/>
              </a:rPr>
              <a:t> </a:t>
            </a:r>
            <a:r>
              <a:rPr lang="en-US" dirty="0">
                <a:latin typeface="+mj-lt"/>
              </a:rPr>
              <a:t>is decreasing the amount of ice, especially during the summer months of the year.</a:t>
            </a:r>
          </a:p>
        </p:txBody>
      </p:sp>
      <p:grpSp>
        <p:nvGrpSpPr>
          <p:cNvPr id="8" name="Group 7"/>
          <p:cNvGrpSpPr/>
          <p:nvPr/>
        </p:nvGrpSpPr>
        <p:grpSpPr>
          <a:xfrm>
            <a:off x="2800959" y="408313"/>
            <a:ext cx="7016144" cy="1033776"/>
            <a:chOff x="268055" y="0"/>
            <a:chExt cx="2993490" cy="1279434"/>
          </a:xfrm>
        </p:grpSpPr>
        <p:sp>
          <p:nvSpPr>
            <p:cNvPr id="9" name="Rectangle 8"/>
            <p:cNvSpPr/>
            <p:nvPr/>
          </p:nvSpPr>
          <p:spPr>
            <a:xfrm rot="21447328">
              <a:off x="268055" y="122323"/>
              <a:ext cx="2993490" cy="1157111"/>
            </a:xfrm>
            <a:prstGeom prst="rect">
              <a:avLst/>
            </a:prstGeom>
            <a:solidFill>
              <a:schemeClr val="tx1"/>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Rectangle 9"/>
            <p:cNvSpPr/>
            <p:nvPr/>
          </p:nvSpPr>
          <p:spPr>
            <a:xfrm>
              <a:off x="324554" y="0"/>
              <a:ext cx="2878666" cy="1157111"/>
            </a:xfrm>
            <a:prstGeom prst="rect">
              <a:avLst/>
            </a:prstGeom>
            <a:solidFill>
              <a:srgbClr val="E6007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3600" b="1" dirty="0">
                  <a:solidFill>
                    <a:schemeClr val="tx1"/>
                  </a:solidFill>
                  <a:latin typeface="+mj-lt"/>
                </a:rPr>
                <a:t>O is for Ocean - the Arctic Ocean</a:t>
              </a:r>
            </a:p>
          </p:txBody>
        </p:sp>
      </p:grpSp>
    </p:spTree>
    <p:extLst>
      <p:ext uri="{BB962C8B-B14F-4D97-AF65-F5344CB8AC3E}">
        <p14:creationId xmlns:p14="http://schemas.microsoft.com/office/powerpoint/2010/main" val="22870544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rot="21430490">
            <a:off x="580534" y="1954246"/>
            <a:ext cx="5944633" cy="4619020"/>
          </a:xfrm>
          <a:prstGeom prst="rect">
            <a:avLst/>
          </a:prstGeom>
          <a:solidFill>
            <a:schemeClr val="tx1"/>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u="sng"/>
          </a:p>
        </p:txBody>
      </p:sp>
      <p:pic>
        <p:nvPicPr>
          <p:cNvPr id="7" name="Content Placeholder 6" descr="thumb_First polar bear sighting cropped_1024.jpg"/>
          <p:cNvPicPr>
            <a:picLocks noGrp="1" noChangeAspect="1"/>
          </p:cNvPicPr>
          <p:nvPr>
            <p:ph sz="half" idx="1"/>
          </p:nvPr>
        </p:nvPicPr>
        <p:blipFill>
          <a:blip r:embed="rId2" cstate="email">
            <a:extLst>
              <a:ext uri="{28A0092B-C50C-407E-A947-70E740481C1C}">
                <a14:useLocalDpi xmlns:a14="http://schemas.microsoft.com/office/drawing/2010/main"/>
              </a:ext>
            </a:extLst>
          </a:blip>
          <a:srcRect/>
          <a:stretch>
            <a:fillRect/>
          </a:stretch>
        </p:blipFill>
        <p:spPr>
          <a:xfrm>
            <a:off x="769548" y="1808465"/>
            <a:ext cx="5571101" cy="4678428"/>
          </a:xfrm>
        </p:spPr>
      </p:pic>
      <p:sp>
        <p:nvSpPr>
          <p:cNvPr id="4" name="Content Placeholder 3"/>
          <p:cNvSpPr>
            <a:spLocks noGrp="1"/>
          </p:cNvSpPr>
          <p:nvPr>
            <p:ph sz="half" idx="2"/>
          </p:nvPr>
        </p:nvSpPr>
        <p:spPr>
          <a:xfrm>
            <a:off x="6985245" y="1825625"/>
            <a:ext cx="4669253" cy="4351338"/>
          </a:xfrm>
        </p:spPr>
        <p:txBody>
          <a:bodyPr>
            <a:noAutofit/>
          </a:bodyPr>
          <a:lstStyle/>
          <a:p>
            <a:pPr algn="just">
              <a:lnSpc>
                <a:spcPct val="100000"/>
              </a:lnSpc>
              <a:spcBef>
                <a:spcPts val="0"/>
              </a:spcBef>
            </a:pPr>
            <a:r>
              <a:rPr lang="en-US" sz="3000" b="1" dirty="0">
                <a:solidFill>
                  <a:srgbClr val="E6007E"/>
                </a:solidFill>
                <a:latin typeface="+mj-lt"/>
              </a:rPr>
              <a:t>Polar bears </a:t>
            </a:r>
            <a:r>
              <a:rPr lang="en-US" sz="3000" dirty="0">
                <a:latin typeface="+mj-lt"/>
              </a:rPr>
              <a:t>are the largest living </a:t>
            </a:r>
            <a:r>
              <a:rPr lang="en-US" sz="3000" b="1" dirty="0">
                <a:solidFill>
                  <a:srgbClr val="E6007E"/>
                </a:solidFill>
                <a:latin typeface="+mj-lt"/>
              </a:rPr>
              <a:t>carnivores</a:t>
            </a:r>
            <a:r>
              <a:rPr lang="en-US" sz="3000" dirty="0">
                <a:latin typeface="+mj-lt"/>
              </a:rPr>
              <a:t> (meat eaters) on Earth.</a:t>
            </a:r>
          </a:p>
          <a:p>
            <a:pPr algn="just">
              <a:lnSpc>
                <a:spcPct val="100000"/>
              </a:lnSpc>
              <a:spcBef>
                <a:spcPts val="0"/>
              </a:spcBef>
            </a:pPr>
            <a:endParaRPr lang="en-US" sz="3000" dirty="0">
              <a:latin typeface="+mj-lt"/>
            </a:endParaRPr>
          </a:p>
          <a:p>
            <a:pPr algn="just">
              <a:lnSpc>
                <a:spcPct val="100000"/>
              </a:lnSpc>
              <a:spcBef>
                <a:spcPts val="0"/>
              </a:spcBef>
            </a:pPr>
            <a:r>
              <a:rPr lang="en-US" sz="3000" dirty="0">
                <a:latin typeface="+mj-lt"/>
              </a:rPr>
              <a:t>They are very good swimmers, have an excellent sense of smell and keep themselves clean by rolling in snow! </a:t>
            </a:r>
          </a:p>
        </p:txBody>
      </p:sp>
      <p:grpSp>
        <p:nvGrpSpPr>
          <p:cNvPr id="8" name="Group 7"/>
          <p:cNvGrpSpPr/>
          <p:nvPr/>
        </p:nvGrpSpPr>
        <p:grpSpPr>
          <a:xfrm>
            <a:off x="823818" y="288185"/>
            <a:ext cx="4668267" cy="1119023"/>
            <a:chOff x="268055" y="0"/>
            <a:chExt cx="2993490" cy="1279434"/>
          </a:xfrm>
        </p:grpSpPr>
        <p:sp>
          <p:nvSpPr>
            <p:cNvPr id="9" name="Rectangle 8"/>
            <p:cNvSpPr/>
            <p:nvPr/>
          </p:nvSpPr>
          <p:spPr>
            <a:xfrm rot="21447328">
              <a:off x="268055" y="122323"/>
              <a:ext cx="2993490" cy="1157111"/>
            </a:xfrm>
            <a:prstGeom prst="rect">
              <a:avLst/>
            </a:prstGeom>
            <a:solidFill>
              <a:schemeClr val="tx1"/>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Rectangle 9"/>
            <p:cNvSpPr/>
            <p:nvPr/>
          </p:nvSpPr>
          <p:spPr>
            <a:xfrm>
              <a:off x="324556" y="0"/>
              <a:ext cx="2878667" cy="1157110"/>
            </a:xfrm>
            <a:prstGeom prst="rect">
              <a:avLst/>
            </a:prstGeom>
            <a:solidFill>
              <a:srgbClr val="009FE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3600" b="1" dirty="0">
                  <a:solidFill>
                    <a:schemeClr val="tx1"/>
                  </a:solidFill>
                  <a:latin typeface="+mj-lt"/>
                </a:rPr>
                <a:t>P is for polar bear</a:t>
              </a:r>
            </a:p>
          </p:txBody>
        </p:sp>
      </p:grpSp>
    </p:spTree>
    <p:extLst>
      <p:ext uri="{BB962C8B-B14F-4D97-AF65-F5344CB8AC3E}">
        <p14:creationId xmlns:p14="http://schemas.microsoft.com/office/powerpoint/2010/main" val="68819542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rot="21430490">
            <a:off x="306140" y="2100322"/>
            <a:ext cx="6880446" cy="4131480"/>
          </a:xfrm>
          <a:prstGeom prst="rect">
            <a:avLst/>
          </a:prstGeom>
          <a:solidFill>
            <a:schemeClr val="tx1"/>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u="sng"/>
          </a:p>
        </p:txBody>
      </p:sp>
      <p:sp>
        <p:nvSpPr>
          <p:cNvPr id="4" name="Content Placeholder 3"/>
          <p:cNvSpPr>
            <a:spLocks noGrp="1"/>
          </p:cNvSpPr>
          <p:nvPr>
            <p:ph sz="half" idx="2"/>
          </p:nvPr>
        </p:nvSpPr>
        <p:spPr>
          <a:xfrm>
            <a:off x="7623160" y="2134560"/>
            <a:ext cx="4247715" cy="3810856"/>
          </a:xfrm>
        </p:spPr>
        <p:txBody>
          <a:bodyPr>
            <a:noAutofit/>
          </a:bodyPr>
          <a:lstStyle/>
          <a:p>
            <a:pPr algn="just">
              <a:lnSpc>
                <a:spcPct val="100000"/>
              </a:lnSpc>
              <a:spcBef>
                <a:spcPts val="0"/>
              </a:spcBef>
            </a:pPr>
            <a:r>
              <a:rPr lang="en-US" sz="3000" b="1" dirty="0" err="1">
                <a:solidFill>
                  <a:srgbClr val="009FE3"/>
                </a:solidFill>
                <a:latin typeface="+mj-lt"/>
              </a:rPr>
              <a:t>Qeqertarsuatsiaat</a:t>
            </a:r>
            <a:r>
              <a:rPr lang="en-US" sz="3000" dirty="0">
                <a:latin typeface="+mj-lt"/>
              </a:rPr>
              <a:t> is a town near Baffin Bay in Greenland. </a:t>
            </a:r>
          </a:p>
          <a:p>
            <a:pPr algn="just">
              <a:lnSpc>
                <a:spcPct val="100000"/>
              </a:lnSpc>
              <a:spcBef>
                <a:spcPts val="0"/>
              </a:spcBef>
            </a:pPr>
            <a:endParaRPr lang="en-US" sz="3000" dirty="0">
              <a:latin typeface="+mj-lt"/>
            </a:endParaRPr>
          </a:p>
          <a:p>
            <a:pPr algn="just">
              <a:lnSpc>
                <a:spcPct val="100000"/>
              </a:lnSpc>
              <a:spcBef>
                <a:spcPts val="0"/>
              </a:spcBef>
            </a:pPr>
            <a:r>
              <a:rPr lang="en-US" sz="3000" dirty="0">
                <a:latin typeface="+mj-lt"/>
              </a:rPr>
              <a:t>With 17 letters in its name, it is surely one of the longest place names within the Arctic!</a:t>
            </a:r>
          </a:p>
          <a:p>
            <a:pPr marL="0" indent="0">
              <a:buNone/>
            </a:pPr>
            <a:endParaRPr lang="en-US" sz="3400" dirty="0"/>
          </a:p>
        </p:txBody>
      </p:sp>
      <p:pic>
        <p:nvPicPr>
          <p:cNvPr id="7" name="Picture 6"/>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617838" y="1896621"/>
            <a:ext cx="6393118" cy="4264210"/>
          </a:xfrm>
          <a:prstGeom prst="rect">
            <a:avLst/>
          </a:prstGeom>
        </p:spPr>
      </p:pic>
      <p:grpSp>
        <p:nvGrpSpPr>
          <p:cNvPr id="6" name="Group 5"/>
          <p:cNvGrpSpPr/>
          <p:nvPr/>
        </p:nvGrpSpPr>
        <p:grpSpPr>
          <a:xfrm>
            <a:off x="6731232" y="339668"/>
            <a:ext cx="5214056" cy="1050938"/>
            <a:chOff x="268055" y="-21240"/>
            <a:chExt cx="2993490" cy="1300674"/>
          </a:xfrm>
        </p:grpSpPr>
        <p:sp>
          <p:nvSpPr>
            <p:cNvPr id="8" name="Rectangle 7"/>
            <p:cNvSpPr/>
            <p:nvPr/>
          </p:nvSpPr>
          <p:spPr>
            <a:xfrm rot="21447328">
              <a:off x="268055" y="122323"/>
              <a:ext cx="2993490" cy="1157111"/>
            </a:xfrm>
            <a:prstGeom prst="rect">
              <a:avLst/>
            </a:prstGeom>
            <a:solidFill>
              <a:schemeClr val="tx1"/>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Rectangle 8"/>
            <p:cNvSpPr/>
            <p:nvPr/>
          </p:nvSpPr>
          <p:spPr>
            <a:xfrm>
              <a:off x="324554" y="-21240"/>
              <a:ext cx="2878666" cy="1157111"/>
            </a:xfrm>
            <a:prstGeom prst="rect">
              <a:avLst/>
            </a:prstGeom>
            <a:solidFill>
              <a:srgbClr val="E6007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3600" b="1" dirty="0">
                  <a:solidFill>
                    <a:schemeClr val="tx1"/>
                  </a:solidFill>
                  <a:latin typeface="+mj-lt"/>
                </a:rPr>
                <a:t>Q is for </a:t>
              </a:r>
              <a:r>
                <a:rPr lang="en-US" sz="3600" b="1" dirty="0" err="1">
                  <a:solidFill>
                    <a:schemeClr val="tx1"/>
                  </a:solidFill>
                  <a:latin typeface="+mj-lt"/>
                </a:rPr>
                <a:t>Qeqertarsuatsiaat</a:t>
              </a:r>
              <a:endParaRPr lang="en-US" sz="3600" b="1" dirty="0">
                <a:solidFill>
                  <a:schemeClr val="tx1"/>
                </a:solidFill>
                <a:latin typeface="+mj-lt"/>
              </a:endParaRPr>
            </a:p>
          </p:txBody>
        </p:sp>
      </p:grpSp>
    </p:spTree>
    <p:extLst>
      <p:ext uri="{BB962C8B-B14F-4D97-AF65-F5344CB8AC3E}">
        <p14:creationId xmlns:p14="http://schemas.microsoft.com/office/powerpoint/2010/main" val="166927180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rot="21430490">
            <a:off x="152668" y="2162886"/>
            <a:ext cx="5452883" cy="4240063"/>
          </a:xfrm>
          <a:prstGeom prst="rect">
            <a:avLst/>
          </a:prstGeom>
          <a:solidFill>
            <a:schemeClr val="tx1"/>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u="sng"/>
          </a:p>
        </p:txBody>
      </p:sp>
      <p:pic>
        <p:nvPicPr>
          <p:cNvPr id="7" name="Content Placeholder 6"/>
          <p:cNvPicPr>
            <a:picLocks noGrp="1" noChangeAspect="1"/>
          </p:cNvPicPr>
          <p:nvPr>
            <p:ph sz="half" idx="1"/>
          </p:nvPr>
        </p:nvPicPr>
        <p:blipFill>
          <a:blip r:embed="rId2" cstate="email">
            <a:extLst>
              <a:ext uri="{28A0092B-C50C-407E-A947-70E740481C1C}">
                <a14:useLocalDpi xmlns:a14="http://schemas.microsoft.com/office/drawing/2010/main"/>
              </a:ext>
            </a:extLst>
          </a:blip>
          <a:srcRect t="8092" b="8092"/>
          <a:stretch>
            <a:fillRect/>
          </a:stretch>
        </p:blipFill>
        <p:spPr>
          <a:xfrm>
            <a:off x="337751" y="2001794"/>
            <a:ext cx="5101997" cy="4284490"/>
          </a:xfrm>
        </p:spPr>
      </p:pic>
      <p:sp>
        <p:nvSpPr>
          <p:cNvPr id="4" name="Content Placeholder 3"/>
          <p:cNvSpPr>
            <a:spLocks noGrp="1"/>
          </p:cNvSpPr>
          <p:nvPr>
            <p:ph sz="half" idx="2"/>
          </p:nvPr>
        </p:nvSpPr>
        <p:spPr>
          <a:xfrm>
            <a:off x="5946352" y="492975"/>
            <a:ext cx="5925439" cy="5993916"/>
          </a:xfrm>
        </p:spPr>
        <p:txBody>
          <a:bodyPr>
            <a:normAutofit lnSpcReduction="10000"/>
          </a:bodyPr>
          <a:lstStyle/>
          <a:p>
            <a:pPr algn="just">
              <a:lnSpc>
                <a:spcPct val="100000"/>
              </a:lnSpc>
              <a:spcBef>
                <a:spcPts val="0"/>
              </a:spcBef>
            </a:pPr>
            <a:r>
              <a:rPr lang="en-US" b="1" dirty="0">
                <a:solidFill>
                  <a:srgbClr val="E6007E"/>
                </a:solidFill>
                <a:latin typeface="+mj-lt"/>
              </a:rPr>
              <a:t>Ribbon seals </a:t>
            </a:r>
            <a:r>
              <a:rPr lang="en-US" dirty="0">
                <a:latin typeface="+mj-lt"/>
              </a:rPr>
              <a:t>live in the Arctic and sub-Arctic regions of the North Pacific Ocean. </a:t>
            </a:r>
          </a:p>
          <a:p>
            <a:pPr algn="just">
              <a:lnSpc>
                <a:spcPct val="100000"/>
              </a:lnSpc>
              <a:spcBef>
                <a:spcPts val="0"/>
              </a:spcBef>
            </a:pPr>
            <a:endParaRPr lang="en-US" dirty="0">
              <a:latin typeface="+mj-lt"/>
            </a:endParaRPr>
          </a:p>
          <a:p>
            <a:pPr algn="just">
              <a:lnSpc>
                <a:spcPct val="100000"/>
              </a:lnSpc>
              <a:spcBef>
                <a:spcPts val="0"/>
              </a:spcBef>
            </a:pPr>
            <a:r>
              <a:rPr lang="en-US" dirty="0">
                <a:latin typeface="+mj-lt"/>
              </a:rPr>
              <a:t>They eat mainly fish, but also feed on squid, shrimp and crabs.</a:t>
            </a:r>
          </a:p>
          <a:p>
            <a:pPr algn="just">
              <a:lnSpc>
                <a:spcPct val="100000"/>
              </a:lnSpc>
              <a:spcBef>
                <a:spcPts val="0"/>
              </a:spcBef>
            </a:pPr>
            <a:endParaRPr lang="en-US" dirty="0">
              <a:latin typeface="+mj-lt"/>
            </a:endParaRPr>
          </a:p>
          <a:p>
            <a:pPr algn="just">
              <a:lnSpc>
                <a:spcPct val="100000"/>
              </a:lnSpc>
              <a:spcBef>
                <a:spcPts val="0"/>
              </a:spcBef>
            </a:pPr>
            <a:r>
              <a:rPr lang="en-US" dirty="0">
                <a:latin typeface="+mj-lt"/>
              </a:rPr>
              <a:t>They can live for up to 25 years.</a:t>
            </a:r>
          </a:p>
          <a:p>
            <a:pPr algn="just">
              <a:lnSpc>
                <a:spcPct val="100000"/>
              </a:lnSpc>
              <a:spcBef>
                <a:spcPts val="0"/>
              </a:spcBef>
            </a:pPr>
            <a:endParaRPr lang="en-US" dirty="0">
              <a:latin typeface="+mj-lt"/>
            </a:endParaRPr>
          </a:p>
          <a:p>
            <a:pPr algn="just">
              <a:lnSpc>
                <a:spcPct val="100000"/>
              </a:lnSpc>
              <a:spcBef>
                <a:spcPts val="0"/>
              </a:spcBef>
            </a:pPr>
            <a:r>
              <a:rPr lang="en-US" dirty="0">
                <a:latin typeface="+mj-lt"/>
              </a:rPr>
              <a:t>They may reach up to 1.6 m in length and can weigh up to 95 kg.</a:t>
            </a:r>
          </a:p>
          <a:p>
            <a:pPr algn="just">
              <a:lnSpc>
                <a:spcPct val="100000"/>
              </a:lnSpc>
              <a:spcBef>
                <a:spcPts val="0"/>
              </a:spcBef>
            </a:pPr>
            <a:endParaRPr lang="en-US" dirty="0">
              <a:latin typeface="+mj-lt"/>
            </a:endParaRPr>
          </a:p>
          <a:p>
            <a:pPr algn="just">
              <a:lnSpc>
                <a:spcPct val="100000"/>
              </a:lnSpc>
              <a:spcBef>
                <a:spcPts val="0"/>
              </a:spcBef>
            </a:pPr>
            <a:r>
              <a:rPr lang="en-US" dirty="0">
                <a:latin typeface="+mj-lt"/>
              </a:rPr>
              <a:t>Did you know that ribbon seals are able to stay under water for up to thirty minutes?</a:t>
            </a:r>
          </a:p>
        </p:txBody>
      </p:sp>
      <p:grpSp>
        <p:nvGrpSpPr>
          <p:cNvPr id="8" name="Group 7"/>
          <p:cNvGrpSpPr/>
          <p:nvPr/>
        </p:nvGrpSpPr>
        <p:grpSpPr>
          <a:xfrm>
            <a:off x="549214" y="322507"/>
            <a:ext cx="4668267" cy="1119023"/>
            <a:chOff x="268055" y="0"/>
            <a:chExt cx="2993490" cy="1279434"/>
          </a:xfrm>
        </p:grpSpPr>
        <p:sp>
          <p:nvSpPr>
            <p:cNvPr id="9" name="Rectangle 8"/>
            <p:cNvSpPr/>
            <p:nvPr/>
          </p:nvSpPr>
          <p:spPr>
            <a:xfrm rot="21447328">
              <a:off x="268055" y="122323"/>
              <a:ext cx="2993490" cy="1157111"/>
            </a:xfrm>
            <a:prstGeom prst="rect">
              <a:avLst/>
            </a:prstGeom>
            <a:solidFill>
              <a:schemeClr val="tx1"/>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Rectangle 9"/>
            <p:cNvSpPr/>
            <p:nvPr/>
          </p:nvSpPr>
          <p:spPr>
            <a:xfrm>
              <a:off x="324556" y="0"/>
              <a:ext cx="2878667" cy="1157110"/>
            </a:xfrm>
            <a:prstGeom prst="rect">
              <a:avLst/>
            </a:prstGeom>
            <a:solidFill>
              <a:srgbClr val="009FE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3600" b="1" dirty="0">
                  <a:solidFill>
                    <a:schemeClr val="tx1"/>
                  </a:solidFill>
                  <a:latin typeface="+mj-lt"/>
                </a:rPr>
                <a:t>R is for ribbon seal</a:t>
              </a:r>
            </a:p>
          </p:txBody>
        </p:sp>
      </p:grpSp>
    </p:spTree>
    <p:extLst>
      <p:ext uri="{BB962C8B-B14F-4D97-AF65-F5344CB8AC3E}">
        <p14:creationId xmlns:p14="http://schemas.microsoft.com/office/powerpoint/2010/main" val="215767082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sz="half" idx="2"/>
          </p:nvPr>
        </p:nvSpPr>
        <p:spPr>
          <a:xfrm>
            <a:off x="5529963" y="1786719"/>
            <a:ext cx="6142182" cy="3704831"/>
          </a:xfrm>
        </p:spPr>
        <p:txBody>
          <a:bodyPr>
            <a:noAutofit/>
          </a:bodyPr>
          <a:lstStyle/>
          <a:p>
            <a:pPr algn="just">
              <a:lnSpc>
                <a:spcPct val="100000"/>
              </a:lnSpc>
              <a:spcBef>
                <a:spcPts val="0"/>
              </a:spcBef>
            </a:pPr>
            <a:r>
              <a:rPr lang="en-US" sz="3000" dirty="0">
                <a:latin typeface="+mj-lt"/>
              </a:rPr>
              <a:t>The </a:t>
            </a:r>
            <a:r>
              <a:rPr lang="en-US" sz="3000" b="1" dirty="0">
                <a:solidFill>
                  <a:srgbClr val="009FE3"/>
                </a:solidFill>
                <a:latin typeface="+mj-lt"/>
              </a:rPr>
              <a:t>Arctic Circle </a:t>
            </a:r>
            <a:r>
              <a:rPr lang="en-US" sz="3000" dirty="0">
                <a:latin typeface="+mj-lt"/>
              </a:rPr>
              <a:t>is an imaginary line that goes around the Earth at latitude 66° 33′ 44″ north of the Equator. </a:t>
            </a:r>
          </a:p>
          <a:p>
            <a:pPr marL="0" indent="0" algn="just">
              <a:lnSpc>
                <a:spcPct val="100000"/>
              </a:lnSpc>
              <a:spcBef>
                <a:spcPts val="0"/>
              </a:spcBef>
              <a:buNone/>
            </a:pPr>
            <a:endParaRPr lang="en-US" sz="3000" dirty="0">
              <a:latin typeface="+mj-lt"/>
            </a:endParaRPr>
          </a:p>
          <a:p>
            <a:pPr algn="just">
              <a:lnSpc>
                <a:spcPct val="100000"/>
              </a:lnSpc>
              <a:spcBef>
                <a:spcPts val="0"/>
              </a:spcBef>
            </a:pPr>
            <a:r>
              <a:rPr lang="en-US" sz="3000" dirty="0">
                <a:latin typeface="+mj-lt"/>
              </a:rPr>
              <a:t>North of the Arctic Circle, there is at least one day each year when the sun does not set and there is 24 hours of daylight. This is referred to as the ‘midnight sun’.</a:t>
            </a:r>
            <a:endParaRPr lang="en-GB" sz="3000" dirty="0">
              <a:latin typeface="+mj-lt"/>
            </a:endParaRPr>
          </a:p>
        </p:txBody>
      </p:sp>
      <p:sp>
        <p:nvSpPr>
          <p:cNvPr id="7" name="Rectangle 6"/>
          <p:cNvSpPr/>
          <p:nvPr/>
        </p:nvSpPr>
        <p:spPr>
          <a:xfrm rot="21430490">
            <a:off x="335619" y="925660"/>
            <a:ext cx="4867263" cy="5134107"/>
          </a:xfrm>
          <a:prstGeom prst="rect">
            <a:avLst/>
          </a:prstGeom>
          <a:solidFill>
            <a:schemeClr val="tx1"/>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u="sng"/>
          </a:p>
        </p:txBody>
      </p:sp>
      <p:pic>
        <p:nvPicPr>
          <p:cNvPr id="9" name="Picture 8" descr="Arctic Circle.pn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587209" y="737928"/>
            <a:ext cx="4390616" cy="5187422"/>
          </a:xfrm>
          <a:prstGeom prst="rect">
            <a:avLst/>
          </a:prstGeom>
        </p:spPr>
      </p:pic>
      <p:grpSp>
        <p:nvGrpSpPr>
          <p:cNvPr id="10" name="Group 9"/>
          <p:cNvGrpSpPr/>
          <p:nvPr/>
        </p:nvGrpSpPr>
        <p:grpSpPr>
          <a:xfrm>
            <a:off x="5993230" y="339670"/>
            <a:ext cx="5214056" cy="1033776"/>
            <a:chOff x="268055" y="0"/>
            <a:chExt cx="2993490" cy="1279434"/>
          </a:xfrm>
        </p:grpSpPr>
        <p:sp>
          <p:nvSpPr>
            <p:cNvPr id="11" name="Rectangle 10"/>
            <p:cNvSpPr/>
            <p:nvPr/>
          </p:nvSpPr>
          <p:spPr>
            <a:xfrm rot="21447328">
              <a:off x="268055" y="122323"/>
              <a:ext cx="2993490" cy="1157111"/>
            </a:xfrm>
            <a:prstGeom prst="rect">
              <a:avLst/>
            </a:prstGeom>
            <a:solidFill>
              <a:schemeClr val="tx1"/>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Rectangle 11"/>
            <p:cNvSpPr/>
            <p:nvPr/>
          </p:nvSpPr>
          <p:spPr>
            <a:xfrm>
              <a:off x="324556" y="0"/>
              <a:ext cx="2878667" cy="1157111"/>
            </a:xfrm>
            <a:prstGeom prst="rect">
              <a:avLst/>
            </a:prstGeom>
            <a:solidFill>
              <a:srgbClr val="E6007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3600" b="1" dirty="0">
                  <a:solidFill>
                    <a:schemeClr val="tx1"/>
                  </a:solidFill>
                  <a:latin typeface="+mj-lt"/>
                </a:rPr>
                <a:t>A is for Arctic Circle</a:t>
              </a:r>
            </a:p>
          </p:txBody>
        </p:sp>
      </p:grpSp>
    </p:spTree>
    <p:extLst>
      <p:ext uri="{BB962C8B-B14F-4D97-AF65-F5344CB8AC3E}">
        <p14:creationId xmlns:p14="http://schemas.microsoft.com/office/powerpoint/2010/main" val="130107460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rot="21430490">
            <a:off x="335550" y="2136161"/>
            <a:ext cx="6542578" cy="4027170"/>
          </a:xfrm>
          <a:prstGeom prst="rect">
            <a:avLst/>
          </a:prstGeom>
          <a:solidFill>
            <a:schemeClr val="tx1"/>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u="sng"/>
          </a:p>
        </p:txBody>
      </p:sp>
      <p:sp>
        <p:nvSpPr>
          <p:cNvPr id="4" name="Content Placeholder 3"/>
          <p:cNvSpPr>
            <a:spLocks noGrp="1"/>
          </p:cNvSpPr>
          <p:nvPr>
            <p:ph sz="half" idx="2"/>
          </p:nvPr>
        </p:nvSpPr>
        <p:spPr>
          <a:xfrm>
            <a:off x="7242687" y="1752430"/>
            <a:ext cx="4542237" cy="4820267"/>
          </a:xfrm>
        </p:spPr>
        <p:txBody>
          <a:bodyPr>
            <a:normAutofit/>
          </a:bodyPr>
          <a:lstStyle/>
          <a:p>
            <a:pPr algn="just">
              <a:lnSpc>
                <a:spcPct val="100000"/>
              </a:lnSpc>
              <a:spcBef>
                <a:spcPts val="0"/>
              </a:spcBef>
            </a:pPr>
            <a:r>
              <a:rPr lang="en-US" b="1" dirty="0">
                <a:solidFill>
                  <a:srgbClr val="009FE3"/>
                </a:solidFill>
                <a:latin typeface="+mj-lt"/>
              </a:rPr>
              <a:t>Snow</a:t>
            </a:r>
            <a:r>
              <a:rPr lang="en-US" dirty="0">
                <a:latin typeface="+mj-lt"/>
              </a:rPr>
              <a:t> is a significant feature of the Arctic environment and has a huge influence on people’s way of life.</a:t>
            </a:r>
          </a:p>
          <a:p>
            <a:pPr marL="0" indent="0" algn="just">
              <a:lnSpc>
                <a:spcPct val="100000"/>
              </a:lnSpc>
              <a:spcBef>
                <a:spcPts val="0"/>
              </a:spcBef>
              <a:buNone/>
            </a:pPr>
            <a:endParaRPr lang="en-US" dirty="0">
              <a:latin typeface="+mj-lt"/>
            </a:endParaRPr>
          </a:p>
          <a:p>
            <a:pPr algn="just">
              <a:lnSpc>
                <a:spcPct val="100000"/>
              </a:lnSpc>
              <a:spcBef>
                <a:spcPts val="0"/>
              </a:spcBef>
            </a:pPr>
            <a:r>
              <a:rPr lang="en-US" dirty="0">
                <a:latin typeface="+mj-lt"/>
              </a:rPr>
              <a:t>The indigenous peoples of the Arctic have many words to describe snow – falling and lying snow are very different – and it is also very important to their culture.</a:t>
            </a:r>
          </a:p>
        </p:txBody>
      </p:sp>
      <p:pic>
        <p:nvPicPr>
          <p:cNvPr id="8" name="Picture 7"/>
          <p:cNvPicPr>
            <a:picLocks noChangeAspect="1"/>
          </p:cNvPicPr>
          <p:nvPr/>
        </p:nvPicPr>
        <p:blipFill>
          <a:blip r:embed="rId2"/>
          <a:stretch>
            <a:fillRect/>
          </a:stretch>
        </p:blipFill>
        <p:spPr>
          <a:xfrm>
            <a:off x="524598" y="1909498"/>
            <a:ext cx="6197290" cy="4028238"/>
          </a:xfrm>
          <a:prstGeom prst="rect">
            <a:avLst/>
          </a:prstGeom>
        </p:spPr>
      </p:pic>
      <p:sp>
        <p:nvSpPr>
          <p:cNvPr id="3" name="TextBox 2"/>
          <p:cNvSpPr txBox="1"/>
          <p:nvPr/>
        </p:nvSpPr>
        <p:spPr>
          <a:xfrm>
            <a:off x="1039488" y="6438144"/>
            <a:ext cx="5282202" cy="307777"/>
          </a:xfrm>
          <a:prstGeom prst="rect">
            <a:avLst/>
          </a:prstGeom>
          <a:noFill/>
        </p:spPr>
        <p:txBody>
          <a:bodyPr wrap="square" rtlCol="0">
            <a:spAutoFit/>
          </a:bodyPr>
          <a:lstStyle/>
          <a:p>
            <a:pPr algn="ctr"/>
            <a:r>
              <a:rPr lang="en-US" sz="1400" dirty="0"/>
              <a:t>Photograph taken by Erika Leslie, courtesy of </a:t>
            </a:r>
            <a:r>
              <a:rPr lang="en-US" sz="1400" i="1" dirty="0"/>
              <a:t>Interact.</a:t>
            </a:r>
            <a:endParaRPr lang="en-US" sz="1400" dirty="0"/>
          </a:p>
        </p:txBody>
      </p:sp>
      <p:grpSp>
        <p:nvGrpSpPr>
          <p:cNvPr id="7" name="Group 6"/>
          <p:cNvGrpSpPr/>
          <p:nvPr/>
        </p:nvGrpSpPr>
        <p:grpSpPr>
          <a:xfrm>
            <a:off x="6628255" y="356830"/>
            <a:ext cx="5214056" cy="1033776"/>
            <a:chOff x="268055" y="0"/>
            <a:chExt cx="2993490" cy="1279434"/>
          </a:xfrm>
        </p:grpSpPr>
        <p:sp>
          <p:nvSpPr>
            <p:cNvPr id="9" name="Rectangle 8"/>
            <p:cNvSpPr/>
            <p:nvPr/>
          </p:nvSpPr>
          <p:spPr>
            <a:xfrm rot="21447328">
              <a:off x="268055" y="122323"/>
              <a:ext cx="2993490" cy="1157111"/>
            </a:xfrm>
            <a:prstGeom prst="rect">
              <a:avLst/>
            </a:prstGeom>
            <a:solidFill>
              <a:schemeClr val="tx1"/>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Rectangle 9"/>
            <p:cNvSpPr/>
            <p:nvPr/>
          </p:nvSpPr>
          <p:spPr>
            <a:xfrm>
              <a:off x="324554" y="0"/>
              <a:ext cx="2878666" cy="1157111"/>
            </a:xfrm>
            <a:prstGeom prst="rect">
              <a:avLst/>
            </a:prstGeom>
            <a:solidFill>
              <a:srgbClr val="E6007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3600" b="1" dirty="0">
                  <a:solidFill>
                    <a:schemeClr val="tx1"/>
                  </a:solidFill>
                  <a:latin typeface="+mj-lt"/>
                </a:rPr>
                <a:t>S is for snow</a:t>
              </a:r>
            </a:p>
          </p:txBody>
        </p:sp>
      </p:grpSp>
    </p:spTree>
    <p:extLst>
      <p:ext uri="{BB962C8B-B14F-4D97-AF65-F5344CB8AC3E}">
        <p14:creationId xmlns:p14="http://schemas.microsoft.com/office/powerpoint/2010/main" val="410260516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rot="21430490">
            <a:off x="866924" y="1853995"/>
            <a:ext cx="6137939" cy="4686333"/>
          </a:xfrm>
          <a:prstGeom prst="rect">
            <a:avLst/>
          </a:prstGeom>
          <a:solidFill>
            <a:schemeClr val="tx1"/>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u="sng"/>
          </a:p>
        </p:txBody>
      </p:sp>
      <p:pic>
        <p:nvPicPr>
          <p:cNvPr id="7" name="Content Placeholder 6"/>
          <p:cNvPicPr>
            <a:picLocks noGrp="1" noChangeAspect="1"/>
          </p:cNvPicPr>
          <p:nvPr>
            <p:ph sz="half" idx="1"/>
          </p:nvPr>
        </p:nvPicPr>
        <p:blipFill>
          <a:blip r:embed="rId2" cstate="email">
            <a:extLst>
              <a:ext uri="{28A0092B-C50C-407E-A947-70E740481C1C}">
                <a14:useLocalDpi xmlns:a14="http://schemas.microsoft.com/office/drawing/2010/main"/>
              </a:ext>
            </a:extLst>
          </a:blip>
          <a:srcRect/>
          <a:stretch>
            <a:fillRect/>
          </a:stretch>
        </p:blipFill>
        <p:spPr>
          <a:xfrm>
            <a:off x="1091909" y="1664299"/>
            <a:ext cx="5738871" cy="4819316"/>
          </a:xfrm>
        </p:spPr>
      </p:pic>
      <p:sp>
        <p:nvSpPr>
          <p:cNvPr id="4" name="Content Placeholder 3"/>
          <p:cNvSpPr>
            <a:spLocks noGrp="1"/>
          </p:cNvSpPr>
          <p:nvPr>
            <p:ph sz="half" idx="2"/>
          </p:nvPr>
        </p:nvSpPr>
        <p:spPr>
          <a:xfrm>
            <a:off x="7482967" y="1338238"/>
            <a:ext cx="3957725" cy="4479371"/>
          </a:xfrm>
        </p:spPr>
        <p:txBody>
          <a:bodyPr>
            <a:normAutofit lnSpcReduction="10000"/>
          </a:bodyPr>
          <a:lstStyle/>
          <a:p>
            <a:pPr algn="just">
              <a:lnSpc>
                <a:spcPct val="100000"/>
              </a:lnSpc>
              <a:spcBef>
                <a:spcPts val="0"/>
              </a:spcBef>
            </a:pPr>
            <a:r>
              <a:rPr lang="en-US" sz="3000" b="1" dirty="0">
                <a:solidFill>
                  <a:srgbClr val="E6007E"/>
                </a:solidFill>
                <a:latin typeface="+mj-lt"/>
              </a:rPr>
              <a:t>Tundra</a:t>
            </a:r>
            <a:r>
              <a:rPr lang="en-US" sz="3000" dirty="0">
                <a:latin typeface="+mj-lt"/>
              </a:rPr>
              <a:t> is a type of ecosystem where few trees grow due to the low temperatures. </a:t>
            </a:r>
          </a:p>
          <a:p>
            <a:pPr marL="0" indent="0" algn="just">
              <a:lnSpc>
                <a:spcPct val="100000"/>
              </a:lnSpc>
              <a:spcBef>
                <a:spcPts val="0"/>
              </a:spcBef>
              <a:buNone/>
            </a:pPr>
            <a:endParaRPr lang="en-US" sz="3000" dirty="0">
              <a:latin typeface="+mj-lt"/>
            </a:endParaRPr>
          </a:p>
          <a:p>
            <a:pPr algn="just">
              <a:lnSpc>
                <a:spcPct val="100000"/>
              </a:lnSpc>
              <a:spcBef>
                <a:spcPts val="0"/>
              </a:spcBef>
            </a:pPr>
            <a:r>
              <a:rPr lang="en-US" sz="3000" dirty="0">
                <a:latin typeface="+mj-lt"/>
              </a:rPr>
              <a:t>The word </a:t>
            </a:r>
            <a:r>
              <a:rPr lang="en-US" sz="3000" i="1" dirty="0">
                <a:latin typeface="+mj-lt"/>
              </a:rPr>
              <a:t>tundra</a:t>
            </a:r>
            <a:r>
              <a:rPr lang="en-US" sz="3000" dirty="0">
                <a:latin typeface="+mj-lt"/>
              </a:rPr>
              <a:t> comes from the Sami word </a:t>
            </a:r>
            <a:r>
              <a:rPr lang="en-US" sz="3000" i="1" dirty="0" err="1">
                <a:latin typeface="+mj-lt"/>
              </a:rPr>
              <a:t>tündâr</a:t>
            </a:r>
            <a:r>
              <a:rPr lang="en-US" sz="3000" dirty="0">
                <a:latin typeface="+mj-lt"/>
              </a:rPr>
              <a:t>, which means ‘treeless mountain tract’.</a:t>
            </a:r>
          </a:p>
          <a:p>
            <a:pPr marL="0" indent="0">
              <a:buNone/>
            </a:pPr>
            <a:endParaRPr lang="en-US" dirty="0"/>
          </a:p>
          <a:p>
            <a:pPr marL="0" indent="0">
              <a:buNone/>
            </a:pPr>
            <a:endParaRPr lang="en-US" dirty="0"/>
          </a:p>
        </p:txBody>
      </p:sp>
      <p:sp>
        <p:nvSpPr>
          <p:cNvPr id="3" name="TextBox 2"/>
          <p:cNvSpPr txBox="1"/>
          <p:nvPr/>
        </p:nvSpPr>
        <p:spPr>
          <a:xfrm>
            <a:off x="7379988" y="6163170"/>
            <a:ext cx="4812011" cy="461665"/>
          </a:xfrm>
          <a:prstGeom prst="rect">
            <a:avLst/>
          </a:prstGeom>
          <a:noFill/>
        </p:spPr>
        <p:txBody>
          <a:bodyPr wrap="square" rtlCol="0">
            <a:spAutoFit/>
          </a:bodyPr>
          <a:lstStyle/>
          <a:p>
            <a:pPr algn="ctr"/>
            <a:r>
              <a:rPr lang="en-US" sz="1200" dirty="0"/>
              <a:t>Tundra on </a:t>
            </a:r>
            <a:r>
              <a:rPr lang="en-US" sz="1200" dirty="0" err="1"/>
              <a:t>Bylot</a:t>
            </a:r>
            <a:r>
              <a:rPr lang="en-US" sz="1200" dirty="0"/>
              <a:t> Island, Canada.</a:t>
            </a:r>
          </a:p>
          <a:p>
            <a:pPr algn="ctr"/>
            <a:r>
              <a:rPr lang="en-US" sz="1200" dirty="0"/>
              <a:t>Photograph taken by Isabelle </a:t>
            </a:r>
            <a:r>
              <a:rPr lang="en-US" sz="1200" dirty="0" err="1"/>
              <a:t>Laurion</a:t>
            </a:r>
            <a:r>
              <a:rPr lang="en-US" sz="1200" dirty="0"/>
              <a:t>, courtesy of </a:t>
            </a:r>
            <a:r>
              <a:rPr lang="en-US" sz="1200" i="1" dirty="0"/>
              <a:t>Interact</a:t>
            </a:r>
            <a:r>
              <a:rPr lang="en-US" sz="1200" dirty="0"/>
              <a:t>.</a:t>
            </a:r>
            <a:endParaRPr lang="en-US" sz="1200" i="1" dirty="0"/>
          </a:p>
        </p:txBody>
      </p:sp>
      <p:grpSp>
        <p:nvGrpSpPr>
          <p:cNvPr id="8" name="Group 7"/>
          <p:cNvGrpSpPr/>
          <p:nvPr/>
        </p:nvGrpSpPr>
        <p:grpSpPr>
          <a:xfrm>
            <a:off x="514889" y="271023"/>
            <a:ext cx="4668267" cy="1119023"/>
            <a:chOff x="268055" y="0"/>
            <a:chExt cx="2993490" cy="1279434"/>
          </a:xfrm>
        </p:grpSpPr>
        <p:sp>
          <p:nvSpPr>
            <p:cNvPr id="9" name="Rectangle 8"/>
            <p:cNvSpPr/>
            <p:nvPr/>
          </p:nvSpPr>
          <p:spPr>
            <a:xfrm rot="21447328">
              <a:off x="268055" y="122323"/>
              <a:ext cx="2993490" cy="1157111"/>
            </a:xfrm>
            <a:prstGeom prst="rect">
              <a:avLst/>
            </a:prstGeom>
            <a:solidFill>
              <a:schemeClr val="tx1"/>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Rectangle 9"/>
            <p:cNvSpPr/>
            <p:nvPr/>
          </p:nvSpPr>
          <p:spPr>
            <a:xfrm>
              <a:off x="324556" y="0"/>
              <a:ext cx="2878667" cy="1157110"/>
            </a:xfrm>
            <a:prstGeom prst="rect">
              <a:avLst/>
            </a:prstGeom>
            <a:solidFill>
              <a:srgbClr val="009FE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3600" b="1" dirty="0">
                  <a:solidFill>
                    <a:schemeClr val="tx1"/>
                  </a:solidFill>
                  <a:latin typeface="+mj-lt"/>
                </a:rPr>
                <a:t>T is for tundra</a:t>
              </a:r>
            </a:p>
          </p:txBody>
        </p:sp>
      </p:grpSp>
    </p:spTree>
    <p:extLst>
      <p:ext uri="{BB962C8B-B14F-4D97-AF65-F5344CB8AC3E}">
        <p14:creationId xmlns:p14="http://schemas.microsoft.com/office/powerpoint/2010/main" val="224846047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p:cNvSpPr/>
          <p:nvPr/>
        </p:nvSpPr>
        <p:spPr>
          <a:xfrm rot="21430490">
            <a:off x="263613" y="2401205"/>
            <a:ext cx="5540510" cy="3869124"/>
          </a:xfrm>
          <a:prstGeom prst="rect">
            <a:avLst/>
          </a:prstGeom>
          <a:solidFill>
            <a:schemeClr val="tx1"/>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u="sng"/>
          </a:p>
        </p:txBody>
      </p:sp>
      <p:sp>
        <p:nvSpPr>
          <p:cNvPr id="4" name="Content Placeholder 3"/>
          <p:cNvSpPr>
            <a:spLocks noGrp="1"/>
          </p:cNvSpPr>
          <p:nvPr>
            <p:ph sz="half" idx="2"/>
          </p:nvPr>
        </p:nvSpPr>
        <p:spPr>
          <a:xfrm>
            <a:off x="5972641" y="703605"/>
            <a:ext cx="5863763" cy="5937735"/>
          </a:xfrm>
        </p:spPr>
        <p:txBody>
          <a:bodyPr>
            <a:noAutofit/>
          </a:bodyPr>
          <a:lstStyle/>
          <a:p>
            <a:pPr algn="just">
              <a:lnSpc>
                <a:spcPct val="100000"/>
              </a:lnSpc>
              <a:spcBef>
                <a:spcPts val="0"/>
              </a:spcBef>
            </a:pPr>
            <a:r>
              <a:rPr lang="en-US" b="1" dirty="0" err="1">
                <a:solidFill>
                  <a:srgbClr val="009FE3"/>
                </a:solidFill>
                <a:latin typeface="+mj-lt"/>
              </a:rPr>
              <a:t>Upernavik</a:t>
            </a:r>
            <a:r>
              <a:rPr lang="en-US" b="1" dirty="0">
                <a:latin typeface="+mj-lt"/>
              </a:rPr>
              <a:t> </a:t>
            </a:r>
            <a:r>
              <a:rPr lang="en-US" dirty="0">
                <a:latin typeface="+mj-lt"/>
              </a:rPr>
              <a:t>is located in Greenland. </a:t>
            </a:r>
          </a:p>
          <a:p>
            <a:pPr marL="0" indent="0" algn="just">
              <a:lnSpc>
                <a:spcPct val="100000"/>
              </a:lnSpc>
              <a:spcBef>
                <a:spcPts val="0"/>
              </a:spcBef>
              <a:buNone/>
            </a:pPr>
            <a:endParaRPr lang="en-US" dirty="0">
              <a:latin typeface="+mj-lt"/>
            </a:endParaRPr>
          </a:p>
          <a:p>
            <a:pPr algn="just">
              <a:lnSpc>
                <a:spcPct val="100000"/>
              </a:lnSpc>
              <a:spcBef>
                <a:spcPts val="0"/>
              </a:spcBef>
            </a:pPr>
            <a:r>
              <a:rPr lang="en-US" dirty="0">
                <a:latin typeface="+mj-lt"/>
              </a:rPr>
              <a:t>Climate change is affecting the area: </a:t>
            </a:r>
          </a:p>
          <a:p>
            <a:pPr marL="0" indent="0" algn="just">
              <a:lnSpc>
                <a:spcPct val="100000"/>
              </a:lnSpc>
              <a:spcBef>
                <a:spcPts val="0"/>
              </a:spcBef>
              <a:buNone/>
            </a:pPr>
            <a:endParaRPr lang="en-US" dirty="0">
              <a:latin typeface="+mj-lt"/>
            </a:endParaRPr>
          </a:p>
          <a:p>
            <a:pPr marL="0" indent="0" algn="ctr">
              <a:lnSpc>
                <a:spcPct val="100000"/>
              </a:lnSpc>
              <a:spcBef>
                <a:spcPts val="0"/>
              </a:spcBef>
              <a:buNone/>
            </a:pPr>
            <a:r>
              <a:rPr lang="en-US" i="1" dirty="0">
                <a:latin typeface="+mj-lt"/>
              </a:rPr>
              <a:t>“These years the global changes in the climate are visible here at </a:t>
            </a:r>
            <a:r>
              <a:rPr lang="en-US" i="1" dirty="0" err="1">
                <a:latin typeface="+mj-lt"/>
              </a:rPr>
              <a:t>Upernavik</a:t>
            </a:r>
            <a:r>
              <a:rPr lang="en-US" i="1" dirty="0">
                <a:latin typeface="+mj-lt"/>
              </a:rPr>
              <a:t> town. The sea doesn´t freeze up until February or March now. It disappears again in April or May. In the northernmost villages it is different, as the sea freezes around November and uncovers again in June or July.”</a:t>
            </a:r>
          </a:p>
          <a:p>
            <a:pPr marL="0" indent="0" algn="just">
              <a:lnSpc>
                <a:spcPct val="100000"/>
              </a:lnSpc>
              <a:spcBef>
                <a:spcPts val="0"/>
              </a:spcBef>
              <a:buNone/>
            </a:pPr>
            <a:endParaRPr lang="en-US" i="1" dirty="0"/>
          </a:p>
          <a:p>
            <a:pPr marL="0" indent="0" algn="r">
              <a:lnSpc>
                <a:spcPct val="100000"/>
              </a:lnSpc>
              <a:spcBef>
                <a:spcPts val="0"/>
              </a:spcBef>
              <a:buNone/>
            </a:pPr>
            <a:r>
              <a:rPr lang="en-US" sz="1400" dirty="0"/>
              <a:t>Source: www.Greenland-guide.gl</a:t>
            </a:r>
          </a:p>
        </p:txBody>
      </p:sp>
      <p:pic>
        <p:nvPicPr>
          <p:cNvPr id="8" name="Picture 7"/>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70713" y="2238598"/>
            <a:ext cx="5201427" cy="3905072"/>
          </a:xfrm>
          <a:prstGeom prst="rect">
            <a:avLst/>
          </a:prstGeom>
        </p:spPr>
      </p:pic>
      <p:grpSp>
        <p:nvGrpSpPr>
          <p:cNvPr id="7" name="Group 6"/>
          <p:cNvGrpSpPr/>
          <p:nvPr/>
        </p:nvGrpSpPr>
        <p:grpSpPr>
          <a:xfrm>
            <a:off x="260869" y="305347"/>
            <a:ext cx="5214056" cy="1033776"/>
            <a:chOff x="268055" y="0"/>
            <a:chExt cx="2993490" cy="1279434"/>
          </a:xfrm>
        </p:grpSpPr>
        <p:sp>
          <p:nvSpPr>
            <p:cNvPr id="10" name="Rectangle 9"/>
            <p:cNvSpPr/>
            <p:nvPr/>
          </p:nvSpPr>
          <p:spPr>
            <a:xfrm rot="21447328">
              <a:off x="268055" y="122323"/>
              <a:ext cx="2993490" cy="1157111"/>
            </a:xfrm>
            <a:prstGeom prst="rect">
              <a:avLst/>
            </a:prstGeom>
            <a:solidFill>
              <a:schemeClr val="tx1"/>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Rectangle 10"/>
            <p:cNvSpPr/>
            <p:nvPr/>
          </p:nvSpPr>
          <p:spPr>
            <a:xfrm>
              <a:off x="324554" y="0"/>
              <a:ext cx="2878666" cy="1157111"/>
            </a:xfrm>
            <a:prstGeom prst="rect">
              <a:avLst/>
            </a:prstGeom>
            <a:solidFill>
              <a:srgbClr val="E6007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3600" b="1" dirty="0">
                  <a:solidFill>
                    <a:schemeClr val="tx1"/>
                  </a:solidFill>
                  <a:latin typeface="+mj-lt"/>
                </a:rPr>
                <a:t>U is for </a:t>
              </a:r>
              <a:r>
                <a:rPr lang="en-US" sz="3600" b="1" dirty="0" err="1">
                  <a:solidFill>
                    <a:schemeClr val="tx1"/>
                  </a:solidFill>
                  <a:latin typeface="+mj-lt"/>
                </a:rPr>
                <a:t>Upernavik</a:t>
              </a:r>
              <a:endParaRPr lang="en-US" sz="3600" b="1" dirty="0">
                <a:solidFill>
                  <a:schemeClr val="tx1"/>
                </a:solidFill>
                <a:latin typeface="+mj-lt"/>
              </a:endParaRPr>
            </a:p>
          </p:txBody>
        </p:sp>
      </p:grpSp>
    </p:spTree>
    <p:extLst>
      <p:ext uri="{BB962C8B-B14F-4D97-AF65-F5344CB8AC3E}">
        <p14:creationId xmlns:p14="http://schemas.microsoft.com/office/powerpoint/2010/main" val="379891116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rot="21430490">
            <a:off x="274894" y="2061024"/>
            <a:ext cx="4710084" cy="4306308"/>
          </a:xfrm>
          <a:prstGeom prst="rect">
            <a:avLst/>
          </a:prstGeom>
          <a:solidFill>
            <a:schemeClr val="tx1"/>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u="sng"/>
          </a:p>
        </p:txBody>
      </p:sp>
      <p:sp>
        <p:nvSpPr>
          <p:cNvPr id="4" name="Content Placeholder 3"/>
          <p:cNvSpPr>
            <a:spLocks noGrp="1"/>
          </p:cNvSpPr>
          <p:nvPr>
            <p:ph sz="half" idx="2"/>
          </p:nvPr>
        </p:nvSpPr>
        <p:spPr>
          <a:xfrm>
            <a:off x="5286132" y="291739"/>
            <a:ext cx="6458728" cy="6263797"/>
          </a:xfrm>
        </p:spPr>
        <p:txBody>
          <a:bodyPr>
            <a:noAutofit/>
          </a:bodyPr>
          <a:lstStyle/>
          <a:p>
            <a:pPr algn="just">
              <a:lnSpc>
                <a:spcPct val="100000"/>
              </a:lnSpc>
              <a:spcBef>
                <a:spcPts val="0"/>
              </a:spcBef>
            </a:pPr>
            <a:r>
              <a:rPr lang="en-US" dirty="0">
                <a:latin typeface="+mj-lt"/>
              </a:rPr>
              <a:t>Hot </a:t>
            </a:r>
            <a:r>
              <a:rPr lang="en-US" b="1" dirty="0">
                <a:solidFill>
                  <a:srgbClr val="E6007E"/>
                </a:solidFill>
                <a:latin typeface="+mj-lt"/>
              </a:rPr>
              <a:t>volcanoes</a:t>
            </a:r>
            <a:r>
              <a:rPr lang="en-US" dirty="0">
                <a:latin typeface="+mj-lt"/>
              </a:rPr>
              <a:t> are not the first thing to spring to mind when we think of the Arctic, one of the coldest places on Earth.</a:t>
            </a:r>
          </a:p>
          <a:p>
            <a:pPr marL="0" indent="0" algn="just">
              <a:lnSpc>
                <a:spcPct val="100000"/>
              </a:lnSpc>
              <a:spcBef>
                <a:spcPts val="0"/>
              </a:spcBef>
              <a:buNone/>
            </a:pPr>
            <a:r>
              <a:rPr lang="en-US" dirty="0">
                <a:latin typeface="+mj-lt"/>
              </a:rPr>
              <a:t> </a:t>
            </a:r>
          </a:p>
          <a:p>
            <a:pPr algn="just">
              <a:lnSpc>
                <a:spcPct val="100000"/>
              </a:lnSpc>
              <a:spcBef>
                <a:spcPts val="0"/>
              </a:spcBef>
            </a:pPr>
            <a:r>
              <a:rPr lang="en-US" dirty="0">
                <a:latin typeface="+mj-lt"/>
              </a:rPr>
              <a:t>Iceland, one of the eight countries found within the Arctic Circle, was formed by volcanoes, however. </a:t>
            </a:r>
          </a:p>
          <a:p>
            <a:pPr marL="0" indent="0" algn="just">
              <a:lnSpc>
                <a:spcPct val="100000"/>
              </a:lnSpc>
              <a:spcBef>
                <a:spcPts val="0"/>
              </a:spcBef>
              <a:buNone/>
            </a:pPr>
            <a:endParaRPr lang="en-US" dirty="0">
              <a:latin typeface="+mj-lt"/>
            </a:endParaRPr>
          </a:p>
          <a:p>
            <a:pPr algn="just">
              <a:lnSpc>
                <a:spcPct val="100000"/>
              </a:lnSpc>
              <a:spcBef>
                <a:spcPts val="0"/>
              </a:spcBef>
            </a:pPr>
            <a:r>
              <a:rPr lang="en-US" dirty="0">
                <a:latin typeface="+mj-lt"/>
              </a:rPr>
              <a:t>It has thirty active volcanic systems.  </a:t>
            </a:r>
          </a:p>
          <a:p>
            <a:pPr marL="0" indent="0" algn="just">
              <a:lnSpc>
                <a:spcPct val="100000"/>
              </a:lnSpc>
              <a:spcBef>
                <a:spcPts val="0"/>
              </a:spcBef>
              <a:buNone/>
            </a:pPr>
            <a:endParaRPr lang="en-US" dirty="0">
              <a:latin typeface="+mj-lt"/>
            </a:endParaRPr>
          </a:p>
          <a:p>
            <a:pPr algn="just">
              <a:lnSpc>
                <a:spcPct val="100000"/>
              </a:lnSpc>
              <a:spcBef>
                <a:spcPts val="0"/>
              </a:spcBef>
            </a:pPr>
            <a:r>
              <a:rPr lang="en-US" dirty="0">
                <a:latin typeface="+mj-lt"/>
              </a:rPr>
              <a:t>In 2010, air travel across Europe was stopped when </a:t>
            </a:r>
            <a:r>
              <a:rPr lang="en-US" dirty="0" err="1">
                <a:latin typeface="+mj-lt"/>
              </a:rPr>
              <a:t>Eyjafjallajökull</a:t>
            </a:r>
            <a:r>
              <a:rPr lang="en-US" dirty="0">
                <a:latin typeface="+mj-lt"/>
              </a:rPr>
              <a:t> (left) erupted and threw a lot of ash into the atmosphere. </a:t>
            </a:r>
          </a:p>
        </p:txBody>
      </p:sp>
      <p:pic>
        <p:nvPicPr>
          <p:cNvPr id="7" name="Picture 6"/>
          <p:cNvPicPr>
            <a:picLocks noChangeAspect="1"/>
          </p:cNvPicPr>
          <p:nvPr/>
        </p:nvPicPr>
        <p:blipFill>
          <a:blip r:embed="rId2"/>
          <a:stretch>
            <a:fillRect/>
          </a:stretch>
        </p:blipFill>
        <p:spPr>
          <a:xfrm>
            <a:off x="471889" y="1897777"/>
            <a:ext cx="4350847" cy="4350847"/>
          </a:xfrm>
          <a:prstGeom prst="rect">
            <a:avLst/>
          </a:prstGeom>
        </p:spPr>
      </p:pic>
      <p:grpSp>
        <p:nvGrpSpPr>
          <p:cNvPr id="8" name="Group 7"/>
          <p:cNvGrpSpPr/>
          <p:nvPr/>
        </p:nvGrpSpPr>
        <p:grpSpPr>
          <a:xfrm>
            <a:off x="291772" y="288185"/>
            <a:ext cx="4668267" cy="1119023"/>
            <a:chOff x="268055" y="0"/>
            <a:chExt cx="2993490" cy="1279434"/>
          </a:xfrm>
        </p:grpSpPr>
        <p:sp>
          <p:nvSpPr>
            <p:cNvPr id="9" name="Rectangle 8"/>
            <p:cNvSpPr/>
            <p:nvPr/>
          </p:nvSpPr>
          <p:spPr>
            <a:xfrm rot="21447328">
              <a:off x="268055" y="122323"/>
              <a:ext cx="2993490" cy="1157111"/>
            </a:xfrm>
            <a:prstGeom prst="rect">
              <a:avLst/>
            </a:prstGeom>
            <a:solidFill>
              <a:schemeClr val="tx1"/>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Rectangle 9"/>
            <p:cNvSpPr/>
            <p:nvPr/>
          </p:nvSpPr>
          <p:spPr>
            <a:xfrm>
              <a:off x="324556" y="0"/>
              <a:ext cx="2878667" cy="1157110"/>
            </a:xfrm>
            <a:prstGeom prst="rect">
              <a:avLst/>
            </a:prstGeom>
            <a:solidFill>
              <a:srgbClr val="009FE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3600" b="1" dirty="0">
                  <a:solidFill>
                    <a:schemeClr val="tx1"/>
                  </a:solidFill>
                  <a:latin typeface="+mj-lt"/>
                </a:rPr>
                <a:t>V is for volcanoes</a:t>
              </a:r>
            </a:p>
          </p:txBody>
        </p:sp>
      </p:grpSp>
    </p:spTree>
    <p:extLst>
      <p:ext uri="{BB962C8B-B14F-4D97-AF65-F5344CB8AC3E}">
        <p14:creationId xmlns:p14="http://schemas.microsoft.com/office/powerpoint/2010/main" val="291906333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p:cNvSpPr/>
          <p:nvPr/>
        </p:nvSpPr>
        <p:spPr>
          <a:xfrm rot="21430490">
            <a:off x="303013" y="1650073"/>
            <a:ext cx="6053921" cy="4784098"/>
          </a:xfrm>
          <a:prstGeom prst="rect">
            <a:avLst/>
          </a:prstGeom>
          <a:solidFill>
            <a:schemeClr val="tx1"/>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u="sng"/>
          </a:p>
        </p:txBody>
      </p:sp>
      <p:pic>
        <p:nvPicPr>
          <p:cNvPr id="7" name="Content Placeholder 6"/>
          <p:cNvPicPr>
            <a:picLocks noGrp="1" noChangeAspect="1"/>
          </p:cNvPicPr>
          <p:nvPr>
            <p:ph sz="half" idx="2"/>
          </p:nvPr>
        </p:nvPicPr>
        <p:blipFill>
          <a:blip r:embed="rId2" cstate="email">
            <a:extLst>
              <a:ext uri="{28A0092B-C50C-407E-A947-70E740481C1C}">
                <a14:useLocalDpi xmlns:a14="http://schemas.microsoft.com/office/drawing/2010/main"/>
              </a:ext>
            </a:extLst>
          </a:blip>
          <a:srcRect/>
          <a:stretch>
            <a:fillRect/>
          </a:stretch>
        </p:blipFill>
        <p:spPr>
          <a:xfrm>
            <a:off x="541871" y="1527337"/>
            <a:ext cx="5619294" cy="4718899"/>
          </a:xfrm>
        </p:spPr>
      </p:pic>
      <p:sp>
        <p:nvSpPr>
          <p:cNvPr id="8" name="Rectangle 7"/>
          <p:cNvSpPr/>
          <p:nvPr/>
        </p:nvSpPr>
        <p:spPr>
          <a:xfrm>
            <a:off x="6950920" y="1810364"/>
            <a:ext cx="4724157" cy="4708981"/>
          </a:xfrm>
          <a:prstGeom prst="rect">
            <a:avLst/>
          </a:prstGeom>
        </p:spPr>
        <p:txBody>
          <a:bodyPr wrap="square">
            <a:spAutoFit/>
          </a:bodyPr>
          <a:lstStyle/>
          <a:p>
            <a:pPr marL="457200" indent="-457200" algn="just">
              <a:buFont typeface="Arial" panose="020B0604020202020204" pitchFamily="34" charset="0"/>
              <a:buChar char="•"/>
            </a:pPr>
            <a:r>
              <a:rPr lang="en-US" sz="3000" b="1" dirty="0">
                <a:solidFill>
                  <a:srgbClr val="009FE3"/>
                </a:solidFill>
                <a:latin typeface="+mj-lt"/>
              </a:rPr>
              <a:t>Walruses</a:t>
            </a:r>
            <a:r>
              <a:rPr lang="en-US" sz="3000" dirty="0">
                <a:latin typeface="+mj-lt"/>
              </a:rPr>
              <a:t> spend most of their time on land, although they hunt for food in the water. </a:t>
            </a:r>
          </a:p>
          <a:p>
            <a:pPr algn="just"/>
            <a:endParaRPr lang="en-US" sz="3000" dirty="0">
              <a:latin typeface="+mj-lt"/>
            </a:endParaRPr>
          </a:p>
          <a:p>
            <a:pPr marL="457200" indent="-457200" algn="just">
              <a:buFont typeface="Arial" panose="020B0604020202020204" pitchFamily="34" charset="0"/>
              <a:buChar char="•"/>
            </a:pPr>
            <a:r>
              <a:rPr lang="en-US" sz="3000" dirty="0">
                <a:latin typeface="+mj-lt"/>
              </a:rPr>
              <a:t>The whiskers on either side of their face act as food detectors, locating clams and shellfish on the ocean floor.</a:t>
            </a:r>
          </a:p>
        </p:txBody>
      </p:sp>
      <p:grpSp>
        <p:nvGrpSpPr>
          <p:cNvPr id="9" name="Group 8"/>
          <p:cNvGrpSpPr/>
          <p:nvPr/>
        </p:nvGrpSpPr>
        <p:grpSpPr>
          <a:xfrm>
            <a:off x="6628256" y="373991"/>
            <a:ext cx="5214056" cy="1033776"/>
            <a:chOff x="268055" y="0"/>
            <a:chExt cx="2993490" cy="1279434"/>
          </a:xfrm>
        </p:grpSpPr>
        <p:sp>
          <p:nvSpPr>
            <p:cNvPr id="10" name="Rectangle 9"/>
            <p:cNvSpPr/>
            <p:nvPr/>
          </p:nvSpPr>
          <p:spPr>
            <a:xfrm rot="21447328">
              <a:off x="268055" y="122323"/>
              <a:ext cx="2993490" cy="1157111"/>
            </a:xfrm>
            <a:prstGeom prst="rect">
              <a:avLst/>
            </a:prstGeom>
            <a:solidFill>
              <a:schemeClr val="tx1"/>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Rectangle 10"/>
            <p:cNvSpPr/>
            <p:nvPr/>
          </p:nvSpPr>
          <p:spPr>
            <a:xfrm>
              <a:off x="324554" y="0"/>
              <a:ext cx="2878666" cy="1157111"/>
            </a:xfrm>
            <a:prstGeom prst="rect">
              <a:avLst/>
            </a:prstGeom>
            <a:solidFill>
              <a:srgbClr val="E6007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3600" b="1" dirty="0">
                  <a:solidFill>
                    <a:schemeClr val="tx1"/>
                  </a:solidFill>
                  <a:latin typeface="+mj-lt"/>
                </a:rPr>
                <a:t>W is for walrus</a:t>
              </a:r>
            </a:p>
          </p:txBody>
        </p:sp>
      </p:grpSp>
    </p:spTree>
    <p:extLst>
      <p:ext uri="{BB962C8B-B14F-4D97-AF65-F5344CB8AC3E}">
        <p14:creationId xmlns:p14="http://schemas.microsoft.com/office/powerpoint/2010/main" val="153561223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rot="21430490">
            <a:off x="275619" y="2225015"/>
            <a:ext cx="5632457" cy="4325543"/>
          </a:xfrm>
          <a:prstGeom prst="rect">
            <a:avLst/>
          </a:prstGeom>
          <a:solidFill>
            <a:schemeClr val="tx1"/>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u="sng"/>
          </a:p>
        </p:txBody>
      </p:sp>
      <p:pic>
        <p:nvPicPr>
          <p:cNvPr id="12" name="Content Placeholder 11"/>
          <p:cNvPicPr>
            <a:picLocks noGrp="1" noChangeAspect="1"/>
          </p:cNvPicPr>
          <p:nvPr>
            <p:ph sz="half" idx="2"/>
          </p:nvPr>
        </p:nvPicPr>
        <p:blipFill>
          <a:blip r:embed="rId2" cstate="email">
            <a:extLst>
              <a:ext uri="{28A0092B-C50C-407E-A947-70E740481C1C}">
                <a14:useLocalDpi xmlns:a14="http://schemas.microsoft.com/office/drawing/2010/main"/>
              </a:ext>
            </a:extLst>
          </a:blip>
          <a:srcRect/>
          <a:stretch>
            <a:fillRect/>
          </a:stretch>
        </p:blipFill>
        <p:spPr>
          <a:xfrm>
            <a:off x="535519" y="2053928"/>
            <a:ext cx="5181600" cy="4351338"/>
          </a:xfrm>
        </p:spPr>
      </p:pic>
      <p:grpSp>
        <p:nvGrpSpPr>
          <p:cNvPr id="7" name="Group 6"/>
          <p:cNvGrpSpPr/>
          <p:nvPr/>
        </p:nvGrpSpPr>
        <p:grpSpPr>
          <a:xfrm>
            <a:off x="978283" y="476957"/>
            <a:ext cx="4668267" cy="1119023"/>
            <a:chOff x="268055" y="0"/>
            <a:chExt cx="2993490" cy="1279434"/>
          </a:xfrm>
        </p:grpSpPr>
        <p:sp>
          <p:nvSpPr>
            <p:cNvPr id="8" name="Rectangle 7"/>
            <p:cNvSpPr/>
            <p:nvPr/>
          </p:nvSpPr>
          <p:spPr>
            <a:xfrm rot="21447328">
              <a:off x="268055" y="122323"/>
              <a:ext cx="2993490" cy="1157111"/>
            </a:xfrm>
            <a:prstGeom prst="rect">
              <a:avLst/>
            </a:prstGeom>
            <a:solidFill>
              <a:schemeClr val="tx1"/>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Rectangle 8"/>
            <p:cNvSpPr/>
            <p:nvPr/>
          </p:nvSpPr>
          <p:spPr>
            <a:xfrm>
              <a:off x="324556" y="0"/>
              <a:ext cx="2878667" cy="1157110"/>
            </a:xfrm>
            <a:prstGeom prst="rect">
              <a:avLst/>
            </a:prstGeom>
            <a:solidFill>
              <a:srgbClr val="009FE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3600" b="1" dirty="0">
                  <a:solidFill>
                    <a:schemeClr val="tx1"/>
                  </a:solidFill>
                  <a:latin typeface="+mj-lt"/>
                </a:rPr>
                <a:t>X is for Arctic </a:t>
              </a:r>
              <a:r>
                <a:rPr lang="en-US" sz="3600" b="1" dirty="0" err="1">
                  <a:solidFill>
                    <a:schemeClr val="tx1"/>
                  </a:solidFill>
                  <a:latin typeface="+mj-lt"/>
                </a:rPr>
                <a:t>FoX</a:t>
              </a:r>
              <a:endParaRPr lang="en-US" sz="3600" b="1" dirty="0">
                <a:solidFill>
                  <a:schemeClr val="tx1"/>
                </a:solidFill>
                <a:latin typeface="+mj-lt"/>
              </a:endParaRPr>
            </a:p>
          </p:txBody>
        </p:sp>
      </p:grpSp>
      <p:sp>
        <p:nvSpPr>
          <p:cNvPr id="13" name="Content Placeholder 3"/>
          <p:cNvSpPr>
            <a:spLocks noGrp="1"/>
          </p:cNvSpPr>
          <p:nvPr>
            <p:ph sz="half" idx="2"/>
          </p:nvPr>
        </p:nvSpPr>
        <p:spPr>
          <a:xfrm>
            <a:off x="6435806" y="1227127"/>
            <a:ext cx="5374143" cy="4606315"/>
          </a:xfrm>
        </p:spPr>
        <p:txBody>
          <a:bodyPr>
            <a:noAutofit/>
          </a:bodyPr>
          <a:lstStyle/>
          <a:p>
            <a:pPr algn="just">
              <a:lnSpc>
                <a:spcPct val="100000"/>
              </a:lnSpc>
              <a:spcBef>
                <a:spcPts val="0"/>
              </a:spcBef>
            </a:pPr>
            <a:r>
              <a:rPr lang="en-US" sz="3000" dirty="0">
                <a:latin typeface="+mj-lt"/>
              </a:rPr>
              <a:t>The </a:t>
            </a:r>
            <a:r>
              <a:rPr lang="en-US" sz="3000" b="1" dirty="0">
                <a:solidFill>
                  <a:srgbClr val="E6007E"/>
                </a:solidFill>
                <a:latin typeface="+mj-lt"/>
              </a:rPr>
              <a:t>Arctic Fox </a:t>
            </a:r>
            <a:r>
              <a:rPr lang="en-US" sz="3000" dirty="0">
                <a:latin typeface="+mj-lt"/>
              </a:rPr>
              <a:t>lives in tundra and coastal areas of Alaska as well as in Canada and Europe. </a:t>
            </a:r>
          </a:p>
          <a:p>
            <a:pPr algn="just">
              <a:lnSpc>
                <a:spcPct val="100000"/>
              </a:lnSpc>
              <a:spcBef>
                <a:spcPts val="0"/>
              </a:spcBef>
            </a:pPr>
            <a:endParaRPr lang="en-US" sz="3000" dirty="0">
              <a:latin typeface="+mj-lt"/>
            </a:endParaRPr>
          </a:p>
          <a:p>
            <a:pPr algn="just">
              <a:lnSpc>
                <a:spcPct val="100000"/>
              </a:lnSpc>
              <a:spcBef>
                <a:spcPts val="0"/>
              </a:spcBef>
            </a:pPr>
            <a:r>
              <a:rPr lang="en-US" sz="3000" dirty="0">
                <a:latin typeface="+mj-lt"/>
              </a:rPr>
              <a:t>They are </a:t>
            </a:r>
            <a:r>
              <a:rPr lang="en-US" sz="3000" b="1" dirty="0">
                <a:solidFill>
                  <a:srgbClr val="E6007E"/>
                </a:solidFill>
                <a:latin typeface="+mj-lt"/>
              </a:rPr>
              <a:t>carnivores</a:t>
            </a:r>
            <a:r>
              <a:rPr lang="en-US" sz="3000" dirty="0">
                <a:latin typeface="+mj-lt"/>
              </a:rPr>
              <a:t> (meat eaters) and are quite small – the size of a household pet.</a:t>
            </a:r>
          </a:p>
          <a:p>
            <a:pPr algn="just">
              <a:lnSpc>
                <a:spcPct val="100000"/>
              </a:lnSpc>
              <a:spcBef>
                <a:spcPts val="0"/>
              </a:spcBef>
            </a:pPr>
            <a:endParaRPr lang="en-US" sz="3000" dirty="0">
              <a:latin typeface="+mj-lt"/>
            </a:endParaRPr>
          </a:p>
          <a:p>
            <a:pPr algn="just">
              <a:lnSpc>
                <a:spcPct val="100000"/>
              </a:lnSpc>
              <a:spcBef>
                <a:spcPts val="0"/>
              </a:spcBef>
            </a:pPr>
            <a:r>
              <a:rPr lang="en-US" sz="3000" dirty="0">
                <a:latin typeface="+mj-lt"/>
              </a:rPr>
              <a:t>When they rest, they curl their tail around their bodies to keep warm.</a:t>
            </a:r>
          </a:p>
        </p:txBody>
      </p:sp>
    </p:spTree>
    <p:extLst>
      <p:ext uri="{BB962C8B-B14F-4D97-AF65-F5344CB8AC3E}">
        <p14:creationId xmlns:p14="http://schemas.microsoft.com/office/powerpoint/2010/main" val="124074010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rot="21430490">
            <a:off x="780028" y="485699"/>
            <a:ext cx="4526600" cy="5995577"/>
          </a:xfrm>
          <a:prstGeom prst="rect">
            <a:avLst/>
          </a:prstGeom>
          <a:solidFill>
            <a:schemeClr val="tx1"/>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u="sng"/>
          </a:p>
        </p:txBody>
      </p:sp>
      <p:sp>
        <p:nvSpPr>
          <p:cNvPr id="4" name="Content Placeholder 3"/>
          <p:cNvSpPr>
            <a:spLocks noGrp="1"/>
          </p:cNvSpPr>
          <p:nvPr>
            <p:ph sz="half" idx="2"/>
          </p:nvPr>
        </p:nvSpPr>
        <p:spPr>
          <a:xfrm>
            <a:off x="5921154" y="1910172"/>
            <a:ext cx="5903065" cy="4351338"/>
          </a:xfrm>
        </p:spPr>
        <p:txBody>
          <a:bodyPr>
            <a:noAutofit/>
          </a:bodyPr>
          <a:lstStyle/>
          <a:p>
            <a:pPr algn="just">
              <a:lnSpc>
                <a:spcPct val="100000"/>
              </a:lnSpc>
              <a:spcBef>
                <a:spcPts val="0"/>
              </a:spcBef>
            </a:pPr>
            <a:r>
              <a:rPr lang="en-US" sz="3000" dirty="0">
                <a:latin typeface="+mj-lt"/>
              </a:rPr>
              <a:t>The </a:t>
            </a:r>
            <a:r>
              <a:rPr lang="en-US" sz="3000" b="1" dirty="0">
                <a:solidFill>
                  <a:srgbClr val="009FE3"/>
                </a:solidFill>
                <a:latin typeface="+mj-lt"/>
              </a:rPr>
              <a:t>Yukon Quest </a:t>
            </a:r>
            <a:r>
              <a:rPr lang="en-US" sz="3000" dirty="0">
                <a:latin typeface="+mj-lt"/>
              </a:rPr>
              <a:t>is a 1,000 mile international sled dog race, which begins in Whitehorse, Yukon and finishes in Fairbanks, Alaska.</a:t>
            </a:r>
          </a:p>
          <a:p>
            <a:pPr marL="0" indent="0" algn="just">
              <a:lnSpc>
                <a:spcPct val="100000"/>
              </a:lnSpc>
              <a:spcBef>
                <a:spcPts val="0"/>
              </a:spcBef>
              <a:buNone/>
            </a:pPr>
            <a:endParaRPr lang="en-US" sz="3000" dirty="0">
              <a:latin typeface="+mj-lt"/>
            </a:endParaRPr>
          </a:p>
          <a:p>
            <a:pPr algn="just">
              <a:lnSpc>
                <a:spcPct val="100000"/>
              </a:lnSpc>
              <a:spcBef>
                <a:spcPts val="0"/>
              </a:spcBef>
            </a:pPr>
            <a:r>
              <a:rPr lang="en-US" sz="3000" dirty="0">
                <a:latin typeface="+mj-lt"/>
              </a:rPr>
              <a:t>The competition started in 1984. </a:t>
            </a:r>
          </a:p>
          <a:p>
            <a:pPr marL="0" indent="0" algn="just">
              <a:lnSpc>
                <a:spcPct val="100000"/>
              </a:lnSpc>
              <a:spcBef>
                <a:spcPts val="0"/>
              </a:spcBef>
              <a:buNone/>
            </a:pPr>
            <a:endParaRPr lang="en-US" sz="3000" dirty="0">
              <a:latin typeface="+mj-lt"/>
            </a:endParaRPr>
          </a:p>
          <a:p>
            <a:pPr algn="just">
              <a:lnSpc>
                <a:spcPct val="100000"/>
              </a:lnSpc>
              <a:spcBef>
                <a:spcPts val="0"/>
              </a:spcBef>
            </a:pPr>
            <a:r>
              <a:rPr lang="en-US" sz="3000" dirty="0">
                <a:latin typeface="+mj-lt"/>
              </a:rPr>
              <a:t>The route runs on frozen rivers, over four mountains and through remote, northern villages.</a:t>
            </a:r>
          </a:p>
        </p:txBody>
      </p:sp>
      <p:pic>
        <p:nvPicPr>
          <p:cNvPr id="7" name="Picture 6"/>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32925" y="367044"/>
            <a:ext cx="3995765" cy="5990652"/>
          </a:xfrm>
          <a:prstGeom prst="rect">
            <a:avLst/>
          </a:prstGeom>
        </p:spPr>
      </p:pic>
      <p:grpSp>
        <p:nvGrpSpPr>
          <p:cNvPr id="8" name="Group 7"/>
          <p:cNvGrpSpPr/>
          <p:nvPr/>
        </p:nvGrpSpPr>
        <p:grpSpPr>
          <a:xfrm>
            <a:off x="6439466" y="288186"/>
            <a:ext cx="5214056" cy="1033776"/>
            <a:chOff x="268055" y="0"/>
            <a:chExt cx="2993490" cy="1279434"/>
          </a:xfrm>
        </p:grpSpPr>
        <p:sp>
          <p:nvSpPr>
            <p:cNvPr id="9" name="Rectangle 8"/>
            <p:cNvSpPr/>
            <p:nvPr/>
          </p:nvSpPr>
          <p:spPr>
            <a:xfrm rot="21447328">
              <a:off x="268055" y="122323"/>
              <a:ext cx="2993490" cy="1157111"/>
            </a:xfrm>
            <a:prstGeom prst="rect">
              <a:avLst/>
            </a:prstGeom>
            <a:solidFill>
              <a:schemeClr val="tx1"/>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Rectangle 9"/>
            <p:cNvSpPr/>
            <p:nvPr/>
          </p:nvSpPr>
          <p:spPr>
            <a:xfrm>
              <a:off x="324554" y="0"/>
              <a:ext cx="2878666" cy="1157111"/>
            </a:xfrm>
            <a:prstGeom prst="rect">
              <a:avLst/>
            </a:prstGeom>
            <a:solidFill>
              <a:srgbClr val="E6007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3600" b="1" dirty="0">
                  <a:solidFill>
                    <a:schemeClr val="tx1"/>
                  </a:solidFill>
                  <a:latin typeface="+mj-lt"/>
                </a:rPr>
                <a:t>Y is for Yukon Quest</a:t>
              </a:r>
            </a:p>
          </p:txBody>
        </p:sp>
      </p:grpSp>
    </p:spTree>
    <p:extLst>
      <p:ext uri="{BB962C8B-B14F-4D97-AF65-F5344CB8AC3E}">
        <p14:creationId xmlns:p14="http://schemas.microsoft.com/office/powerpoint/2010/main" val="79546340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sz="half" idx="2"/>
          </p:nvPr>
        </p:nvSpPr>
        <p:spPr>
          <a:xfrm>
            <a:off x="7557595" y="2031187"/>
            <a:ext cx="4214089" cy="3790533"/>
          </a:xfrm>
        </p:spPr>
        <p:txBody>
          <a:bodyPr>
            <a:normAutofit/>
          </a:bodyPr>
          <a:lstStyle/>
          <a:p>
            <a:r>
              <a:rPr lang="en-US" sz="3000" b="1" dirty="0" err="1">
                <a:solidFill>
                  <a:srgbClr val="E6007E"/>
                </a:solidFill>
                <a:latin typeface="+mj-lt"/>
              </a:rPr>
              <a:t>Novoya</a:t>
            </a:r>
            <a:r>
              <a:rPr lang="en-US" sz="3000" b="1" dirty="0">
                <a:solidFill>
                  <a:srgbClr val="E6007E"/>
                </a:solidFill>
                <a:latin typeface="+mj-lt"/>
              </a:rPr>
              <a:t> Zemlya </a:t>
            </a:r>
            <a:r>
              <a:rPr lang="en-US" sz="3000" dirty="0">
                <a:latin typeface="+mj-lt"/>
              </a:rPr>
              <a:t>is an </a:t>
            </a:r>
            <a:r>
              <a:rPr lang="en-US" sz="3000" dirty="0">
                <a:solidFill>
                  <a:srgbClr val="E6007E"/>
                </a:solidFill>
                <a:latin typeface="+mj-lt"/>
              </a:rPr>
              <a:t>archipelago</a:t>
            </a:r>
            <a:r>
              <a:rPr lang="en-US" sz="3000" dirty="0">
                <a:latin typeface="+mj-lt"/>
              </a:rPr>
              <a:t> (group of islands) in the Arctic Ocean.</a:t>
            </a:r>
          </a:p>
          <a:p>
            <a:endParaRPr lang="en-US" sz="3000" dirty="0">
              <a:latin typeface="+mj-lt"/>
            </a:endParaRPr>
          </a:p>
          <a:p>
            <a:r>
              <a:rPr lang="en-US" sz="3000" dirty="0">
                <a:latin typeface="+mj-lt"/>
              </a:rPr>
              <a:t>It is in northern Russia and is the extreme Northeast of Europe.</a:t>
            </a:r>
          </a:p>
        </p:txBody>
      </p:sp>
      <p:grpSp>
        <p:nvGrpSpPr>
          <p:cNvPr id="7" name="Group 6"/>
          <p:cNvGrpSpPr/>
          <p:nvPr/>
        </p:nvGrpSpPr>
        <p:grpSpPr>
          <a:xfrm>
            <a:off x="1001811" y="373990"/>
            <a:ext cx="4668267" cy="1119023"/>
            <a:chOff x="268055" y="0"/>
            <a:chExt cx="2993490" cy="1279434"/>
          </a:xfrm>
        </p:grpSpPr>
        <p:sp>
          <p:nvSpPr>
            <p:cNvPr id="8" name="Rectangle 7"/>
            <p:cNvSpPr/>
            <p:nvPr/>
          </p:nvSpPr>
          <p:spPr>
            <a:xfrm rot="21447328">
              <a:off x="268055" y="122323"/>
              <a:ext cx="2993490" cy="1157111"/>
            </a:xfrm>
            <a:prstGeom prst="rect">
              <a:avLst/>
            </a:prstGeom>
            <a:solidFill>
              <a:schemeClr val="tx1"/>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Rectangle 8"/>
            <p:cNvSpPr/>
            <p:nvPr/>
          </p:nvSpPr>
          <p:spPr>
            <a:xfrm>
              <a:off x="324556" y="0"/>
              <a:ext cx="2878667" cy="1157110"/>
            </a:xfrm>
            <a:prstGeom prst="rect">
              <a:avLst/>
            </a:prstGeom>
            <a:solidFill>
              <a:srgbClr val="009FE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3600" b="1" dirty="0">
                  <a:solidFill>
                    <a:schemeClr val="tx1"/>
                  </a:solidFill>
                  <a:latin typeface="+mj-lt"/>
                </a:rPr>
                <a:t>Z is for </a:t>
              </a:r>
              <a:r>
                <a:rPr lang="en-US" sz="3600" b="1" dirty="0" err="1">
                  <a:solidFill>
                    <a:schemeClr val="tx1"/>
                  </a:solidFill>
                  <a:latin typeface="+mj-lt"/>
                </a:rPr>
                <a:t>Novoya</a:t>
              </a:r>
              <a:r>
                <a:rPr lang="en-US" sz="3600" b="1" dirty="0">
                  <a:solidFill>
                    <a:schemeClr val="tx1"/>
                  </a:solidFill>
                  <a:latin typeface="+mj-lt"/>
                </a:rPr>
                <a:t> Zemlya </a:t>
              </a:r>
            </a:p>
          </p:txBody>
        </p:sp>
      </p:grpSp>
      <p:sp>
        <p:nvSpPr>
          <p:cNvPr id="10" name="Rectangle 9"/>
          <p:cNvSpPr/>
          <p:nvPr/>
        </p:nvSpPr>
        <p:spPr>
          <a:xfrm rot="21430490">
            <a:off x="351341" y="2134842"/>
            <a:ext cx="6716018" cy="4027170"/>
          </a:xfrm>
          <a:prstGeom prst="rect">
            <a:avLst/>
          </a:prstGeom>
          <a:solidFill>
            <a:schemeClr val="tx1"/>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u="sng"/>
          </a:p>
        </p:txBody>
      </p:sp>
      <p:pic>
        <p:nvPicPr>
          <p:cNvPr id="11" name="Picture 10" descr="thumb_Passing Novaya Zemlya island_24.7.16_1024.jpg"/>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577361" y="2020070"/>
            <a:ext cx="6384549" cy="3979683"/>
          </a:xfrm>
          <a:prstGeom prst="rect">
            <a:avLst/>
          </a:prstGeom>
        </p:spPr>
      </p:pic>
    </p:spTree>
    <p:extLst>
      <p:ext uri="{BB962C8B-B14F-4D97-AF65-F5344CB8AC3E}">
        <p14:creationId xmlns:p14="http://schemas.microsoft.com/office/powerpoint/2010/main" val="350125789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rot="21430490">
            <a:off x="348486" y="2868709"/>
            <a:ext cx="5216248" cy="3236745"/>
          </a:xfrm>
          <a:prstGeom prst="rect">
            <a:avLst/>
          </a:prstGeom>
          <a:solidFill>
            <a:schemeClr val="tx1"/>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u="sng"/>
          </a:p>
        </p:txBody>
      </p:sp>
      <p:sp>
        <p:nvSpPr>
          <p:cNvPr id="4" name="Content Placeholder 3"/>
          <p:cNvSpPr>
            <a:spLocks noGrp="1"/>
          </p:cNvSpPr>
          <p:nvPr>
            <p:ph sz="half" idx="2"/>
          </p:nvPr>
        </p:nvSpPr>
        <p:spPr>
          <a:xfrm>
            <a:off x="5857103" y="514833"/>
            <a:ext cx="5964194" cy="6023541"/>
          </a:xfrm>
        </p:spPr>
        <p:txBody>
          <a:bodyPr>
            <a:normAutofit fontScale="92500" lnSpcReduction="10000"/>
          </a:bodyPr>
          <a:lstStyle/>
          <a:p>
            <a:pPr algn="just">
              <a:lnSpc>
                <a:spcPct val="100000"/>
              </a:lnSpc>
              <a:spcBef>
                <a:spcPts val="0"/>
              </a:spcBef>
            </a:pPr>
            <a:r>
              <a:rPr lang="en-US" sz="3200" b="1" dirty="0">
                <a:solidFill>
                  <a:srgbClr val="E6007E"/>
                </a:solidFill>
                <a:latin typeface="+mj-lt"/>
              </a:rPr>
              <a:t>Baffin Island </a:t>
            </a:r>
            <a:r>
              <a:rPr lang="en-US" sz="3200" dirty="0">
                <a:solidFill>
                  <a:srgbClr val="000000"/>
                </a:solidFill>
                <a:latin typeface="+mj-lt"/>
              </a:rPr>
              <a:t>is the fifth largest island in the world. </a:t>
            </a:r>
          </a:p>
          <a:p>
            <a:pPr algn="just">
              <a:lnSpc>
                <a:spcPct val="100000"/>
              </a:lnSpc>
              <a:spcBef>
                <a:spcPts val="0"/>
              </a:spcBef>
            </a:pPr>
            <a:endParaRPr lang="en-US" sz="3000" b="1" dirty="0">
              <a:solidFill>
                <a:srgbClr val="E6007E"/>
              </a:solidFill>
            </a:endParaRPr>
          </a:p>
          <a:p>
            <a:pPr algn="just">
              <a:lnSpc>
                <a:spcPct val="100000"/>
              </a:lnSpc>
              <a:spcBef>
                <a:spcPts val="0"/>
              </a:spcBef>
            </a:pPr>
            <a:r>
              <a:rPr lang="en-US" sz="3200" dirty="0">
                <a:latin typeface="+mj-lt"/>
              </a:rPr>
              <a:t>It has been inhabited by Inuit people for thousands of years. It was named after the English explorer, William Baffin.</a:t>
            </a:r>
          </a:p>
          <a:p>
            <a:pPr algn="just">
              <a:lnSpc>
                <a:spcPct val="100000"/>
              </a:lnSpc>
              <a:spcBef>
                <a:spcPts val="0"/>
              </a:spcBef>
            </a:pPr>
            <a:endParaRPr lang="en-US" sz="3000" dirty="0"/>
          </a:p>
          <a:p>
            <a:pPr algn="just">
              <a:lnSpc>
                <a:spcPct val="100000"/>
              </a:lnSpc>
              <a:spcBef>
                <a:spcPts val="0"/>
              </a:spcBef>
            </a:pPr>
            <a:r>
              <a:rPr lang="en-US" sz="3200" b="1" dirty="0">
                <a:solidFill>
                  <a:srgbClr val="E6007E"/>
                </a:solidFill>
                <a:latin typeface="+mj-lt"/>
              </a:rPr>
              <a:t>Baffin Bay </a:t>
            </a:r>
            <a:r>
              <a:rPr lang="en-US" sz="3200" dirty="0">
                <a:latin typeface="+mj-lt"/>
              </a:rPr>
              <a:t>is found between Baffin Island and Greenland. </a:t>
            </a:r>
          </a:p>
          <a:p>
            <a:pPr marL="0" indent="0" algn="just">
              <a:lnSpc>
                <a:spcPct val="100000"/>
              </a:lnSpc>
              <a:spcBef>
                <a:spcPts val="0"/>
              </a:spcBef>
              <a:buNone/>
            </a:pPr>
            <a:endParaRPr lang="en-US" sz="3200" dirty="0">
              <a:latin typeface="+mj-lt"/>
            </a:endParaRPr>
          </a:p>
          <a:p>
            <a:pPr algn="just">
              <a:lnSpc>
                <a:spcPct val="100000"/>
              </a:lnSpc>
              <a:spcBef>
                <a:spcPts val="0"/>
              </a:spcBef>
            </a:pPr>
            <a:r>
              <a:rPr lang="en-US" sz="3200" dirty="0">
                <a:latin typeface="+mj-lt"/>
              </a:rPr>
              <a:t>The Polar Ocean Challenge (POC) crossed Baffin Bay on their journey around the Arctic Ocean.</a:t>
            </a:r>
          </a:p>
          <a:p>
            <a:pPr marL="0" indent="0" algn="just">
              <a:lnSpc>
                <a:spcPct val="100000"/>
              </a:lnSpc>
              <a:spcBef>
                <a:spcPts val="0"/>
              </a:spcBef>
              <a:buNone/>
            </a:pPr>
            <a:endParaRPr lang="en-US" sz="3000" dirty="0">
              <a:latin typeface="+mj-lt"/>
            </a:endParaRPr>
          </a:p>
        </p:txBody>
      </p:sp>
      <p:pic>
        <p:nvPicPr>
          <p:cNvPr id="8" name="Picture 7"/>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30644" y="2739611"/>
            <a:ext cx="4893459" cy="3262306"/>
          </a:xfrm>
          <a:prstGeom prst="rect">
            <a:avLst/>
          </a:prstGeom>
        </p:spPr>
      </p:pic>
      <p:grpSp>
        <p:nvGrpSpPr>
          <p:cNvPr id="9" name="Group 8"/>
          <p:cNvGrpSpPr/>
          <p:nvPr/>
        </p:nvGrpSpPr>
        <p:grpSpPr>
          <a:xfrm>
            <a:off x="686519" y="408313"/>
            <a:ext cx="4393664" cy="1445083"/>
            <a:chOff x="268055" y="0"/>
            <a:chExt cx="2993490" cy="1279434"/>
          </a:xfrm>
        </p:grpSpPr>
        <p:sp>
          <p:nvSpPr>
            <p:cNvPr id="10" name="Rectangle 9"/>
            <p:cNvSpPr/>
            <p:nvPr/>
          </p:nvSpPr>
          <p:spPr>
            <a:xfrm rot="21447328">
              <a:off x="268055" y="122323"/>
              <a:ext cx="2993490" cy="1157111"/>
            </a:xfrm>
            <a:prstGeom prst="rect">
              <a:avLst/>
            </a:prstGeom>
            <a:solidFill>
              <a:schemeClr val="tx1"/>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Rectangle 10"/>
            <p:cNvSpPr/>
            <p:nvPr/>
          </p:nvSpPr>
          <p:spPr>
            <a:xfrm>
              <a:off x="324556" y="0"/>
              <a:ext cx="2878667" cy="1157111"/>
            </a:xfrm>
            <a:prstGeom prst="rect">
              <a:avLst/>
            </a:prstGeom>
            <a:solidFill>
              <a:srgbClr val="009FE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3600" b="1" dirty="0">
                  <a:solidFill>
                    <a:schemeClr val="tx1"/>
                  </a:solidFill>
                  <a:latin typeface="+mj-lt"/>
                </a:rPr>
                <a:t>B is for Baffin Bay and Baffin Island</a:t>
              </a:r>
            </a:p>
          </p:txBody>
        </p:sp>
      </p:grpSp>
    </p:spTree>
    <p:extLst>
      <p:ext uri="{BB962C8B-B14F-4D97-AF65-F5344CB8AC3E}">
        <p14:creationId xmlns:p14="http://schemas.microsoft.com/office/powerpoint/2010/main" val="242800151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rot="21430490">
            <a:off x="114212" y="1905629"/>
            <a:ext cx="6150338" cy="3793922"/>
          </a:xfrm>
          <a:prstGeom prst="rect">
            <a:avLst/>
          </a:prstGeom>
          <a:solidFill>
            <a:schemeClr val="tx1"/>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u="sng"/>
          </a:p>
        </p:txBody>
      </p:sp>
      <p:sp>
        <p:nvSpPr>
          <p:cNvPr id="6" name="Content Placeholder 5"/>
          <p:cNvSpPr>
            <a:spLocks noGrp="1"/>
          </p:cNvSpPr>
          <p:nvPr>
            <p:ph sz="half" idx="2"/>
          </p:nvPr>
        </p:nvSpPr>
        <p:spPr>
          <a:xfrm>
            <a:off x="6401711" y="1619692"/>
            <a:ext cx="5663713" cy="4764234"/>
          </a:xfrm>
        </p:spPr>
        <p:txBody>
          <a:bodyPr>
            <a:noAutofit/>
          </a:bodyPr>
          <a:lstStyle/>
          <a:p>
            <a:pPr algn="just">
              <a:lnSpc>
                <a:spcPct val="100000"/>
              </a:lnSpc>
              <a:spcBef>
                <a:spcPts val="0"/>
              </a:spcBef>
            </a:pPr>
            <a:r>
              <a:rPr lang="en-GB" sz="3000" b="1" dirty="0">
                <a:latin typeface="+mj-lt"/>
              </a:rPr>
              <a:t>Climate change </a:t>
            </a:r>
            <a:r>
              <a:rPr lang="en-GB" sz="3000" dirty="0">
                <a:latin typeface="+mj-lt"/>
              </a:rPr>
              <a:t>in the Arctic is caused by the same ordinary, everyday activities that affect the whole planet’s climate. </a:t>
            </a:r>
          </a:p>
          <a:p>
            <a:pPr marL="0" indent="0" algn="just">
              <a:lnSpc>
                <a:spcPct val="100000"/>
              </a:lnSpc>
              <a:spcBef>
                <a:spcPts val="0"/>
              </a:spcBef>
              <a:buNone/>
            </a:pPr>
            <a:endParaRPr lang="en-GB" sz="3000" dirty="0">
              <a:latin typeface="+mj-lt"/>
            </a:endParaRPr>
          </a:p>
          <a:p>
            <a:pPr algn="just">
              <a:lnSpc>
                <a:spcPct val="100000"/>
              </a:lnSpc>
              <a:spcBef>
                <a:spcPts val="0"/>
              </a:spcBef>
            </a:pPr>
            <a:r>
              <a:rPr lang="en-GB" sz="3000" b="1" dirty="0">
                <a:latin typeface="+mj-lt"/>
              </a:rPr>
              <a:t>Greenhouse gases </a:t>
            </a:r>
            <a:r>
              <a:rPr lang="en-GB" sz="3000" dirty="0">
                <a:latin typeface="+mj-lt"/>
              </a:rPr>
              <a:t>produced in other parts of the world have a </a:t>
            </a:r>
            <a:r>
              <a:rPr lang="en-GB" sz="3000" b="1" dirty="0">
                <a:latin typeface="+mj-lt"/>
              </a:rPr>
              <a:t>big</a:t>
            </a:r>
            <a:r>
              <a:rPr lang="en-GB" sz="3000" dirty="0">
                <a:latin typeface="+mj-lt"/>
              </a:rPr>
              <a:t> impact on the climate in the Arctic, causing temperatures to rise more quickly than they should.</a:t>
            </a:r>
          </a:p>
        </p:txBody>
      </p:sp>
      <p:grpSp>
        <p:nvGrpSpPr>
          <p:cNvPr id="9" name="Group 8"/>
          <p:cNvGrpSpPr/>
          <p:nvPr/>
        </p:nvGrpSpPr>
        <p:grpSpPr>
          <a:xfrm>
            <a:off x="6593930" y="219543"/>
            <a:ext cx="5214056" cy="1033776"/>
            <a:chOff x="268055" y="0"/>
            <a:chExt cx="2993490" cy="1279434"/>
          </a:xfrm>
        </p:grpSpPr>
        <p:sp>
          <p:nvSpPr>
            <p:cNvPr id="10" name="Rectangle 9"/>
            <p:cNvSpPr/>
            <p:nvPr/>
          </p:nvSpPr>
          <p:spPr>
            <a:xfrm rot="21447328">
              <a:off x="268055" y="122323"/>
              <a:ext cx="2993490" cy="1157111"/>
            </a:xfrm>
            <a:prstGeom prst="rect">
              <a:avLst/>
            </a:prstGeom>
            <a:solidFill>
              <a:schemeClr val="tx1"/>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Rectangle 10"/>
            <p:cNvSpPr/>
            <p:nvPr/>
          </p:nvSpPr>
          <p:spPr>
            <a:xfrm>
              <a:off x="324556" y="0"/>
              <a:ext cx="2878667" cy="1157111"/>
            </a:xfrm>
            <a:prstGeom prst="rect">
              <a:avLst/>
            </a:prstGeom>
            <a:solidFill>
              <a:srgbClr val="E6007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3600" b="1" dirty="0">
                  <a:solidFill>
                    <a:schemeClr val="tx1"/>
                  </a:solidFill>
                  <a:latin typeface="+mj-lt"/>
                </a:rPr>
                <a:t>C is for climate change</a:t>
              </a:r>
            </a:p>
          </p:txBody>
        </p:sp>
      </p:grpSp>
      <p:pic>
        <p:nvPicPr>
          <p:cNvPr id="13" name="Picture 12"/>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57444" y="1681786"/>
            <a:ext cx="5818178" cy="3809763"/>
          </a:xfrm>
          <a:prstGeom prst="rect">
            <a:avLst/>
          </a:prstGeom>
        </p:spPr>
      </p:pic>
    </p:spTree>
    <p:extLst>
      <p:ext uri="{BB962C8B-B14F-4D97-AF65-F5344CB8AC3E}">
        <p14:creationId xmlns:p14="http://schemas.microsoft.com/office/powerpoint/2010/main" val="414821248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rot="21430490">
            <a:off x="252345" y="2574303"/>
            <a:ext cx="4782368" cy="3793922"/>
          </a:xfrm>
          <a:prstGeom prst="rect">
            <a:avLst/>
          </a:prstGeom>
          <a:solidFill>
            <a:schemeClr val="tx1"/>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u="sng"/>
          </a:p>
        </p:txBody>
      </p:sp>
      <p:pic>
        <p:nvPicPr>
          <p:cNvPr id="7" name="Content Placeholder 6" descr="thumb_svalbard-day4-18th-8454_1024.jpg"/>
          <p:cNvPicPr>
            <a:picLocks noGrp="1" noChangeAspect="1"/>
          </p:cNvPicPr>
          <p:nvPr>
            <p:ph sz="half" idx="1"/>
          </p:nvPr>
        </p:nvPicPr>
        <p:blipFill>
          <a:blip r:embed="rId2" cstate="email">
            <a:extLst>
              <a:ext uri="{28A0092B-C50C-407E-A947-70E740481C1C}">
                <a14:useLocalDpi xmlns:a14="http://schemas.microsoft.com/office/drawing/2010/main"/>
              </a:ext>
            </a:extLst>
          </a:blip>
          <a:srcRect/>
          <a:stretch>
            <a:fillRect/>
          </a:stretch>
        </p:blipFill>
        <p:spPr>
          <a:xfrm>
            <a:off x="459448" y="2404737"/>
            <a:ext cx="4407106" cy="3700943"/>
          </a:xfrm>
        </p:spPr>
      </p:pic>
      <p:sp>
        <p:nvSpPr>
          <p:cNvPr id="4" name="Content Placeholder 3"/>
          <p:cNvSpPr>
            <a:spLocks noGrp="1"/>
          </p:cNvSpPr>
          <p:nvPr>
            <p:ph sz="half" idx="2"/>
          </p:nvPr>
        </p:nvSpPr>
        <p:spPr>
          <a:xfrm>
            <a:off x="5378632" y="343222"/>
            <a:ext cx="6582031" cy="6366764"/>
          </a:xfrm>
        </p:spPr>
        <p:txBody>
          <a:bodyPr>
            <a:noAutofit/>
          </a:bodyPr>
          <a:lstStyle/>
          <a:p>
            <a:pPr algn="just">
              <a:lnSpc>
                <a:spcPct val="100000"/>
              </a:lnSpc>
              <a:spcBef>
                <a:spcPts val="0"/>
              </a:spcBef>
            </a:pPr>
            <a:r>
              <a:rPr lang="en-US" sz="3000" dirty="0">
                <a:latin typeface="+mj-lt"/>
              </a:rPr>
              <a:t>David is the founder of </a:t>
            </a:r>
            <a:r>
              <a:rPr lang="en-US" sz="3000" b="1" dirty="0">
                <a:solidFill>
                  <a:srgbClr val="E6007E"/>
                </a:solidFill>
                <a:latin typeface="+mj-lt"/>
              </a:rPr>
              <a:t>Wicked Weather Watch (WWW) </a:t>
            </a:r>
            <a:r>
              <a:rPr lang="en-US" sz="3000" dirty="0">
                <a:latin typeface="+mj-lt"/>
              </a:rPr>
              <a:t>and has been exploring the Arctic for more than 30 years.</a:t>
            </a:r>
          </a:p>
          <a:p>
            <a:pPr marL="0" indent="0" algn="just">
              <a:lnSpc>
                <a:spcPct val="100000"/>
              </a:lnSpc>
              <a:spcBef>
                <a:spcPts val="0"/>
              </a:spcBef>
              <a:buNone/>
            </a:pPr>
            <a:endParaRPr lang="en-US" sz="3000" dirty="0">
              <a:latin typeface="+mj-lt"/>
            </a:endParaRPr>
          </a:p>
          <a:p>
            <a:pPr algn="just">
              <a:lnSpc>
                <a:spcPct val="100000"/>
              </a:lnSpc>
              <a:spcBef>
                <a:spcPts val="0"/>
              </a:spcBef>
            </a:pPr>
            <a:r>
              <a:rPr lang="en-US" sz="3000" dirty="0">
                <a:latin typeface="+mj-lt"/>
              </a:rPr>
              <a:t>He has walked, skied and sailed across or around the Arctic and, in 2000, was the first man to fly a balloon over the North Pole. </a:t>
            </a:r>
          </a:p>
          <a:p>
            <a:pPr marL="0" indent="0" algn="just">
              <a:lnSpc>
                <a:spcPct val="100000"/>
              </a:lnSpc>
              <a:spcBef>
                <a:spcPts val="0"/>
              </a:spcBef>
              <a:buNone/>
            </a:pPr>
            <a:endParaRPr lang="en-US" sz="3000" dirty="0">
              <a:latin typeface="+mj-lt"/>
            </a:endParaRPr>
          </a:p>
          <a:p>
            <a:pPr algn="just">
              <a:lnSpc>
                <a:spcPct val="100000"/>
              </a:lnSpc>
              <a:spcBef>
                <a:spcPts val="0"/>
              </a:spcBef>
            </a:pPr>
            <a:r>
              <a:rPr lang="en-US" sz="3000" dirty="0">
                <a:latin typeface="+mj-lt"/>
              </a:rPr>
              <a:t>He recently completed the </a:t>
            </a:r>
            <a:r>
              <a:rPr lang="en-US" sz="3000" b="1" dirty="0">
                <a:latin typeface="+mj-lt"/>
              </a:rPr>
              <a:t>Polar Ocean Challenge</a:t>
            </a:r>
            <a:r>
              <a:rPr lang="en-US" sz="3000" dirty="0">
                <a:latin typeface="+mj-lt"/>
              </a:rPr>
              <a:t> (POC), sailing around the Arctic Ocean in one summer season, to highlight the impact of climate change.</a:t>
            </a:r>
          </a:p>
        </p:txBody>
      </p:sp>
      <p:grpSp>
        <p:nvGrpSpPr>
          <p:cNvPr id="9" name="Group 8"/>
          <p:cNvGrpSpPr/>
          <p:nvPr/>
        </p:nvGrpSpPr>
        <p:grpSpPr>
          <a:xfrm>
            <a:off x="377585" y="322508"/>
            <a:ext cx="4393664" cy="1445083"/>
            <a:chOff x="268055" y="0"/>
            <a:chExt cx="2993490" cy="1279434"/>
          </a:xfrm>
        </p:grpSpPr>
        <p:sp>
          <p:nvSpPr>
            <p:cNvPr id="10" name="Rectangle 9"/>
            <p:cNvSpPr/>
            <p:nvPr/>
          </p:nvSpPr>
          <p:spPr>
            <a:xfrm rot="21447328">
              <a:off x="268055" y="122323"/>
              <a:ext cx="2993490" cy="1157111"/>
            </a:xfrm>
            <a:prstGeom prst="rect">
              <a:avLst/>
            </a:prstGeom>
            <a:solidFill>
              <a:schemeClr val="tx1"/>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Rectangle 10"/>
            <p:cNvSpPr/>
            <p:nvPr/>
          </p:nvSpPr>
          <p:spPr>
            <a:xfrm>
              <a:off x="324556" y="0"/>
              <a:ext cx="2878667" cy="1157111"/>
            </a:xfrm>
            <a:prstGeom prst="rect">
              <a:avLst/>
            </a:prstGeom>
            <a:solidFill>
              <a:srgbClr val="009FE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3600" b="1" dirty="0">
                  <a:solidFill>
                    <a:schemeClr val="tx1"/>
                  </a:solidFill>
                  <a:latin typeface="+mj-lt"/>
                </a:rPr>
                <a:t>D is for David </a:t>
              </a:r>
              <a:r>
                <a:rPr lang="en-US" sz="3600" b="1" dirty="0" err="1">
                  <a:solidFill>
                    <a:schemeClr val="tx1"/>
                  </a:solidFill>
                  <a:latin typeface="+mj-lt"/>
                </a:rPr>
                <a:t>Hempleman</a:t>
              </a:r>
              <a:r>
                <a:rPr lang="en-US" sz="3600" b="1" dirty="0">
                  <a:solidFill>
                    <a:schemeClr val="tx1"/>
                  </a:solidFill>
                  <a:latin typeface="+mj-lt"/>
                </a:rPr>
                <a:t>-Adams</a:t>
              </a:r>
            </a:p>
          </p:txBody>
        </p:sp>
      </p:grpSp>
    </p:spTree>
    <p:extLst>
      <p:ext uri="{BB962C8B-B14F-4D97-AF65-F5344CB8AC3E}">
        <p14:creationId xmlns:p14="http://schemas.microsoft.com/office/powerpoint/2010/main" val="73069585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rot="21430490">
            <a:off x="238255" y="1255019"/>
            <a:ext cx="4886685" cy="4803946"/>
          </a:xfrm>
          <a:prstGeom prst="rect">
            <a:avLst/>
          </a:prstGeom>
          <a:solidFill>
            <a:schemeClr val="tx1"/>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u="sng"/>
          </a:p>
        </p:txBody>
      </p:sp>
      <p:sp>
        <p:nvSpPr>
          <p:cNvPr id="4" name="Content Placeholder 3"/>
          <p:cNvSpPr>
            <a:spLocks noGrp="1"/>
          </p:cNvSpPr>
          <p:nvPr>
            <p:ph sz="half" idx="2"/>
          </p:nvPr>
        </p:nvSpPr>
        <p:spPr>
          <a:xfrm>
            <a:off x="5286131" y="1442833"/>
            <a:ext cx="6719839" cy="5249992"/>
          </a:xfrm>
        </p:spPr>
        <p:txBody>
          <a:bodyPr>
            <a:normAutofit lnSpcReduction="10000"/>
          </a:bodyPr>
          <a:lstStyle/>
          <a:p>
            <a:pPr algn="just">
              <a:lnSpc>
                <a:spcPct val="100000"/>
              </a:lnSpc>
              <a:spcBef>
                <a:spcPts val="0"/>
              </a:spcBef>
            </a:pPr>
            <a:r>
              <a:rPr lang="en-US" sz="3000" dirty="0">
                <a:latin typeface="+mj-lt"/>
              </a:rPr>
              <a:t>The </a:t>
            </a:r>
            <a:r>
              <a:rPr lang="en-US" sz="3000" b="1" dirty="0">
                <a:solidFill>
                  <a:srgbClr val="009FE3"/>
                </a:solidFill>
                <a:latin typeface="+mj-lt"/>
              </a:rPr>
              <a:t>Evenk</a:t>
            </a:r>
            <a:r>
              <a:rPr lang="en-US" sz="3000" dirty="0">
                <a:latin typeface="+mj-lt"/>
              </a:rPr>
              <a:t> people originate from Russia and are one of over forty different ethnic groups </a:t>
            </a:r>
            <a:r>
              <a:rPr lang="en-US" sz="3000" dirty="0">
                <a:solidFill>
                  <a:srgbClr val="009FE3"/>
                </a:solidFill>
                <a:latin typeface="+mj-lt"/>
              </a:rPr>
              <a:t>(</a:t>
            </a:r>
            <a:r>
              <a:rPr lang="en-US" sz="3000" b="1" dirty="0">
                <a:solidFill>
                  <a:srgbClr val="009FE3"/>
                </a:solidFill>
                <a:latin typeface="+mj-lt"/>
              </a:rPr>
              <a:t>indigenous people</a:t>
            </a:r>
            <a:r>
              <a:rPr lang="en-US" sz="3000" dirty="0">
                <a:solidFill>
                  <a:srgbClr val="009FE3"/>
                </a:solidFill>
                <a:latin typeface="+mj-lt"/>
              </a:rPr>
              <a:t>) </a:t>
            </a:r>
            <a:r>
              <a:rPr lang="en-US" sz="3000" dirty="0">
                <a:latin typeface="+mj-lt"/>
              </a:rPr>
              <a:t>living in the Arctic. </a:t>
            </a:r>
          </a:p>
          <a:p>
            <a:pPr marL="0" indent="0" algn="just">
              <a:lnSpc>
                <a:spcPct val="100000"/>
              </a:lnSpc>
              <a:spcBef>
                <a:spcPts val="0"/>
              </a:spcBef>
              <a:buNone/>
            </a:pPr>
            <a:endParaRPr lang="en-US" sz="3000" dirty="0">
              <a:latin typeface="+mj-lt"/>
            </a:endParaRPr>
          </a:p>
          <a:p>
            <a:pPr algn="just">
              <a:lnSpc>
                <a:spcPct val="100000"/>
              </a:lnSpc>
              <a:spcBef>
                <a:spcPts val="0"/>
              </a:spcBef>
            </a:pPr>
            <a:r>
              <a:rPr lang="en-US" sz="3000" dirty="0">
                <a:latin typeface="+mj-lt"/>
              </a:rPr>
              <a:t>Other indigenous groups are:</a:t>
            </a:r>
          </a:p>
          <a:p>
            <a:pPr marL="457200" lvl="1" indent="0" algn="just">
              <a:lnSpc>
                <a:spcPct val="100000"/>
              </a:lnSpc>
              <a:spcBef>
                <a:spcPts val="0"/>
              </a:spcBef>
              <a:buNone/>
            </a:pPr>
            <a:r>
              <a:rPr lang="en-US" sz="2800" dirty="0">
                <a:latin typeface="+mj-lt"/>
              </a:rPr>
              <a:t>- </a:t>
            </a:r>
            <a:r>
              <a:rPr lang="en-US" sz="2800" b="1" dirty="0">
                <a:solidFill>
                  <a:srgbClr val="009FE3"/>
                </a:solidFill>
                <a:latin typeface="+mj-lt"/>
              </a:rPr>
              <a:t>Sami</a:t>
            </a:r>
            <a:r>
              <a:rPr lang="en-US" sz="2800" dirty="0">
                <a:latin typeface="+mj-lt"/>
              </a:rPr>
              <a:t> in areas of Finland, Sweden, Norway and Northwest Russia;</a:t>
            </a:r>
          </a:p>
          <a:p>
            <a:pPr marL="457200" lvl="1" indent="0" algn="just">
              <a:lnSpc>
                <a:spcPct val="100000"/>
              </a:lnSpc>
              <a:spcBef>
                <a:spcPts val="0"/>
              </a:spcBef>
              <a:buNone/>
            </a:pPr>
            <a:r>
              <a:rPr lang="en-US" sz="2800" b="1" dirty="0">
                <a:latin typeface="+mj-lt"/>
              </a:rPr>
              <a:t>-</a:t>
            </a:r>
            <a:r>
              <a:rPr lang="en-US" sz="2800" b="1" dirty="0">
                <a:solidFill>
                  <a:srgbClr val="009FE3"/>
                </a:solidFill>
                <a:latin typeface="+mj-lt"/>
              </a:rPr>
              <a:t> </a:t>
            </a:r>
            <a:r>
              <a:rPr lang="en-US" sz="2800" b="1" dirty="0" err="1">
                <a:solidFill>
                  <a:srgbClr val="009FE3"/>
                </a:solidFill>
                <a:latin typeface="+mj-lt"/>
              </a:rPr>
              <a:t>Nenets</a:t>
            </a:r>
            <a:r>
              <a:rPr lang="en-US" sz="2800" dirty="0">
                <a:solidFill>
                  <a:srgbClr val="009FE3"/>
                </a:solidFill>
                <a:latin typeface="+mj-lt"/>
              </a:rPr>
              <a:t>, </a:t>
            </a:r>
            <a:r>
              <a:rPr lang="en-US" sz="2800" b="1" dirty="0">
                <a:solidFill>
                  <a:srgbClr val="009FE3"/>
                </a:solidFill>
                <a:latin typeface="+mj-lt"/>
              </a:rPr>
              <a:t>Khanty</a:t>
            </a:r>
            <a:r>
              <a:rPr lang="en-US" sz="2800" dirty="0">
                <a:latin typeface="+mj-lt"/>
              </a:rPr>
              <a:t>, Evenk and </a:t>
            </a:r>
            <a:r>
              <a:rPr lang="en-US" sz="2800" b="1" dirty="0">
                <a:latin typeface="+mj-lt"/>
              </a:rPr>
              <a:t>Chukchi</a:t>
            </a:r>
            <a:r>
              <a:rPr lang="en-US" sz="2800" dirty="0">
                <a:latin typeface="+mj-lt"/>
              </a:rPr>
              <a:t> in Russia;</a:t>
            </a:r>
          </a:p>
          <a:p>
            <a:pPr marL="457200" lvl="1" indent="0" algn="just">
              <a:lnSpc>
                <a:spcPct val="100000"/>
              </a:lnSpc>
              <a:spcBef>
                <a:spcPts val="0"/>
              </a:spcBef>
              <a:buNone/>
            </a:pPr>
            <a:r>
              <a:rPr lang="en-US" sz="2800" b="1" dirty="0">
                <a:solidFill>
                  <a:srgbClr val="000000"/>
                </a:solidFill>
                <a:latin typeface="+mj-lt"/>
              </a:rPr>
              <a:t>-</a:t>
            </a:r>
            <a:r>
              <a:rPr lang="en-US" sz="2800" b="1" dirty="0">
                <a:solidFill>
                  <a:srgbClr val="009FE3"/>
                </a:solidFill>
                <a:latin typeface="+mj-lt"/>
              </a:rPr>
              <a:t>  Aleut</a:t>
            </a:r>
            <a:r>
              <a:rPr lang="en-US" sz="2800" dirty="0">
                <a:solidFill>
                  <a:srgbClr val="009FE3"/>
                </a:solidFill>
                <a:latin typeface="+mj-lt"/>
              </a:rPr>
              <a:t>, </a:t>
            </a:r>
            <a:r>
              <a:rPr lang="en-US" sz="2800" b="1" dirty="0">
                <a:solidFill>
                  <a:srgbClr val="009FE3"/>
                </a:solidFill>
                <a:latin typeface="+mj-lt"/>
              </a:rPr>
              <a:t>Yupik</a:t>
            </a:r>
            <a:r>
              <a:rPr lang="en-US" sz="2800" dirty="0">
                <a:solidFill>
                  <a:srgbClr val="009FE3"/>
                </a:solidFill>
                <a:latin typeface="+mj-lt"/>
              </a:rPr>
              <a:t> </a:t>
            </a:r>
            <a:r>
              <a:rPr lang="en-US" sz="2800" dirty="0">
                <a:latin typeface="+mj-lt"/>
              </a:rPr>
              <a:t>and </a:t>
            </a:r>
            <a:r>
              <a:rPr lang="en-US" sz="2800" b="1" dirty="0">
                <a:latin typeface="+mj-lt"/>
              </a:rPr>
              <a:t>Inuit </a:t>
            </a:r>
            <a:r>
              <a:rPr lang="en-US" sz="2800" dirty="0">
                <a:latin typeface="+mj-lt"/>
              </a:rPr>
              <a:t>(</a:t>
            </a:r>
            <a:r>
              <a:rPr lang="en-US" sz="2800" dirty="0" err="1">
                <a:latin typeface="+mj-lt"/>
              </a:rPr>
              <a:t>Iñupiat</a:t>
            </a:r>
            <a:r>
              <a:rPr lang="en-US" sz="2800" dirty="0">
                <a:latin typeface="+mj-lt"/>
              </a:rPr>
              <a:t>) in Alaska;</a:t>
            </a:r>
          </a:p>
          <a:p>
            <a:pPr marL="457200" lvl="1" indent="0" algn="just">
              <a:lnSpc>
                <a:spcPct val="100000"/>
              </a:lnSpc>
              <a:spcBef>
                <a:spcPts val="0"/>
              </a:spcBef>
              <a:buNone/>
            </a:pPr>
            <a:r>
              <a:rPr lang="en-US" sz="2800" dirty="0">
                <a:latin typeface="+mj-lt"/>
              </a:rPr>
              <a:t>-  Inuit (Inuvialuit) in Canada;</a:t>
            </a:r>
          </a:p>
          <a:p>
            <a:pPr marL="457200" lvl="1" indent="0" algn="just">
              <a:lnSpc>
                <a:spcPct val="100000"/>
              </a:lnSpc>
              <a:spcBef>
                <a:spcPts val="0"/>
              </a:spcBef>
              <a:buNone/>
            </a:pPr>
            <a:r>
              <a:rPr lang="en-US" sz="2800" dirty="0">
                <a:latin typeface="+mj-lt"/>
              </a:rPr>
              <a:t>-  Inuit (</a:t>
            </a:r>
            <a:r>
              <a:rPr lang="en-US" sz="2800" dirty="0" err="1">
                <a:latin typeface="+mj-lt"/>
              </a:rPr>
              <a:t>Kalaallit</a:t>
            </a:r>
            <a:r>
              <a:rPr lang="en-US" sz="2800" dirty="0">
                <a:latin typeface="+mj-lt"/>
              </a:rPr>
              <a:t>) in Greenland.</a:t>
            </a:r>
          </a:p>
          <a:p>
            <a:pPr marL="0" indent="0">
              <a:buNone/>
            </a:pPr>
            <a:endParaRPr lang="en-US" dirty="0"/>
          </a:p>
        </p:txBody>
      </p:sp>
      <p:pic>
        <p:nvPicPr>
          <p:cNvPr id="8" name="Picture 7"/>
          <p:cNvPicPr>
            <a:picLocks noChangeAspect="1"/>
          </p:cNvPicPr>
          <p:nvPr/>
        </p:nvPicPr>
        <p:blipFill>
          <a:blip r:embed="rId2"/>
          <a:stretch>
            <a:fillRect/>
          </a:stretch>
        </p:blipFill>
        <p:spPr>
          <a:xfrm>
            <a:off x="472432" y="1115468"/>
            <a:ext cx="4478852" cy="4753499"/>
          </a:xfrm>
          <a:prstGeom prst="rect">
            <a:avLst/>
          </a:prstGeom>
        </p:spPr>
      </p:pic>
      <p:sp>
        <p:nvSpPr>
          <p:cNvPr id="3" name="TextBox 2"/>
          <p:cNvSpPr txBox="1"/>
          <p:nvPr/>
        </p:nvSpPr>
        <p:spPr>
          <a:xfrm>
            <a:off x="592571" y="6323865"/>
            <a:ext cx="3669146" cy="461665"/>
          </a:xfrm>
          <a:prstGeom prst="rect">
            <a:avLst/>
          </a:prstGeom>
          <a:noFill/>
        </p:spPr>
        <p:txBody>
          <a:bodyPr wrap="square" rtlCol="0">
            <a:spAutoFit/>
          </a:bodyPr>
          <a:lstStyle/>
          <a:p>
            <a:pPr algn="ctr"/>
            <a:r>
              <a:rPr lang="en-US" sz="1200" dirty="0"/>
              <a:t>Photograph of a traditional Evenk house. </a:t>
            </a:r>
          </a:p>
          <a:p>
            <a:pPr algn="ctr"/>
            <a:r>
              <a:rPr lang="en-US" sz="1200" dirty="0"/>
              <a:t>Source: </a:t>
            </a:r>
            <a:r>
              <a:rPr lang="en-US" sz="1200" dirty="0" err="1"/>
              <a:t>Britannica.com</a:t>
            </a:r>
            <a:endParaRPr lang="en-US" sz="1200" dirty="0"/>
          </a:p>
        </p:txBody>
      </p:sp>
      <p:grpSp>
        <p:nvGrpSpPr>
          <p:cNvPr id="7" name="Group 6"/>
          <p:cNvGrpSpPr/>
          <p:nvPr/>
        </p:nvGrpSpPr>
        <p:grpSpPr>
          <a:xfrm>
            <a:off x="6593930" y="219543"/>
            <a:ext cx="5214056" cy="1033776"/>
            <a:chOff x="268055" y="0"/>
            <a:chExt cx="2993490" cy="1279434"/>
          </a:xfrm>
        </p:grpSpPr>
        <p:sp>
          <p:nvSpPr>
            <p:cNvPr id="9" name="Rectangle 8"/>
            <p:cNvSpPr/>
            <p:nvPr/>
          </p:nvSpPr>
          <p:spPr>
            <a:xfrm rot="21447328">
              <a:off x="268055" y="122323"/>
              <a:ext cx="2993490" cy="1157111"/>
            </a:xfrm>
            <a:prstGeom prst="rect">
              <a:avLst/>
            </a:prstGeom>
            <a:solidFill>
              <a:schemeClr val="tx1"/>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Rectangle 9"/>
            <p:cNvSpPr/>
            <p:nvPr/>
          </p:nvSpPr>
          <p:spPr>
            <a:xfrm>
              <a:off x="324556" y="0"/>
              <a:ext cx="2878667" cy="1157111"/>
            </a:xfrm>
            <a:prstGeom prst="rect">
              <a:avLst/>
            </a:prstGeom>
            <a:solidFill>
              <a:srgbClr val="E6007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3600" b="1" dirty="0">
                  <a:solidFill>
                    <a:schemeClr val="tx1"/>
                  </a:solidFill>
                  <a:latin typeface="+mj-lt"/>
                </a:rPr>
                <a:t>E is for </a:t>
              </a:r>
              <a:r>
                <a:rPr lang="en-US" sz="3600" b="1" dirty="0" err="1">
                  <a:solidFill>
                    <a:schemeClr val="tx1"/>
                  </a:solidFill>
                  <a:latin typeface="+mj-lt"/>
                </a:rPr>
                <a:t>Evenk</a:t>
              </a:r>
              <a:endParaRPr lang="en-US" sz="3600" b="1" dirty="0">
                <a:solidFill>
                  <a:schemeClr val="tx1"/>
                </a:solidFill>
                <a:latin typeface="+mj-lt"/>
              </a:endParaRPr>
            </a:p>
          </p:txBody>
        </p:sp>
      </p:grpSp>
    </p:spTree>
    <p:extLst>
      <p:ext uri="{BB962C8B-B14F-4D97-AF65-F5344CB8AC3E}">
        <p14:creationId xmlns:p14="http://schemas.microsoft.com/office/powerpoint/2010/main" val="184790900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a:xfrm rot="21430490">
            <a:off x="1193910" y="1651361"/>
            <a:ext cx="3272906" cy="1833839"/>
          </a:xfrm>
          <a:prstGeom prst="rect">
            <a:avLst/>
          </a:prstGeom>
          <a:solidFill>
            <a:schemeClr val="tx1"/>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u="sng"/>
          </a:p>
        </p:txBody>
      </p:sp>
      <p:sp>
        <p:nvSpPr>
          <p:cNvPr id="12" name="Rectangle 11"/>
          <p:cNvSpPr/>
          <p:nvPr/>
        </p:nvSpPr>
        <p:spPr>
          <a:xfrm rot="21430490">
            <a:off x="186614" y="3885980"/>
            <a:ext cx="5274235" cy="2711315"/>
          </a:xfrm>
          <a:prstGeom prst="rect">
            <a:avLst/>
          </a:prstGeom>
          <a:solidFill>
            <a:schemeClr val="tx1"/>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u="sng"/>
          </a:p>
        </p:txBody>
      </p:sp>
      <p:sp>
        <p:nvSpPr>
          <p:cNvPr id="4" name="Content Placeholder 3"/>
          <p:cNvSpPr>
            <a:spLocks noGrp="1"/>
          </p:cNvSpPr>
          <p:nvPr>
            <p:ph sz="half" idx="2"/>
          </p:nvPr>
        </p:nvSpPr>
        <p:spPr>
          <a:xfrm>
            <a:off x="5886829" y="257416"/>
            <a:ext cx="6037630" cy="6160831"/>
          </a:xfrm>
        </p:spPr>
        <p:txBody>
          <a:bodyPr>
            <a:noAutofit/>
          </a:bodyPr>
          <a:lstStyle/>
          <a:p>
            <a:pPr algn="just">
              <a:lnSpc>
                <a:spcPct val="100000"/>
              </a:lnSpc>
              <a:spcBef>
                <a:spcPts val="0"/>
              </a:spcBef>
            </a:pPr>
            <a:r>
              <a:rPr lang="en-US" b="1" dirty="0">
                <a:solidFill>
                  <a:srgbClr val="E6007E"/>
                </a:solidFill>
                <a:latin typeface="+mj-lt"/>
              </a:rPr>
              <a:t>Finland</a:t>
            </a:r>
            <a:r>
              <a:rPr lang="en-US" dirty="0">
                <a:latin typeface="+mj-lt"/>
              </a:rPr>
              <a:t> is one of eight countries found within the Arctic Circle.  </a:t>
            </a:r>
          </a:p>
          <a:p>
            <a:pPr marL="0" indent="0" algn="just">
              <a:lnSpc>
                <a:spcPct val="100000"/>
              </a:lnSpc>
              <a:spcBef>
                <a:spcPts val="0"/>
              </a:spcBef>
              <a:buNone/>
            </a:pPr>
            <a:endParaRPr lang="en-US" dirty="0">
              <a:latin typeface="+mj-lt"/>
            </a:endParaRPr>
          </a:p>
          <a:p>
            <a:pPr algn="just">
              <a:lnSpc>
                <a:spcPct val="100000"/>
              </a:lnSpc>
              <a:spcBef>
                <a:spcPts val="0"/>
              </a:spcBef>
            </a:pPr>
            <a:r>
              <a:rPr lang="en-US" dirty="0">
                <a:latin typeface="+mj-lt"/>
              </a:rPr>
              <a:t>Other countries that have either part or all of their land area within the Arctic Circle are: </a:t>
            </a:r>
          </a:p>
          <a:p>
            <a:pPr marL="914400" lvl="2" indent="0" algn="just">
              <a:lnSpc>
                <a:spcPct val="100000"/>
              </a:lnSpc>
              <a:spcBef>
                <a:spcPts val="0"/>
              </a:spcBef>
              <a:buNone/>
            </a:pPr>
            <a:r>
              <a:rPr lang="en-US" sz="2800" b="1" dirty="0">
                <a:solidFill>
                  <a:srgbClr val="E6007E"/>
                </a:solidFill>
                <a:latin typeface="+mj-lt"/>
              </a:rPr>
              <a:t>-  Canada</a:t>
            </a:r>
            <a:endParaRPr lang="en-US" sz="2800" dirty="0">
              <a:solidFill>
                <a:srgbClr val="E6007E"/>
              </a:solidFill>
              <a:latin typeface="+mj-lt"/>
            </a:endParaRPr>
          </a:p>
          <a:p>
            <a:pPr marL="914400" lvl="2" indent="0" algn="just">
              <a:lnSpc>
                <a:spcPct val="100000"/>
              </a:lnSpc>
              <a:spcBef>
                <a:spcPts val="0"/>
              </a:spcBef>
              <a:buNone/>
            </a:pPr>
            <a:r>
              <a:rPr lang="en-US" sz="2800" b="1" dirty="0">
                <a:solidFill>
                  <a:srgbClr val="E6007E"/>
                </a:solidFill>
                <a:latin typeface="+mj-lt"/>
              </a:rPr>
              <a:t>-  Denmark</a:t>
            </a:r>
            <a:endParaRPr lang="en-US" sz="2800" dirty="0">
              <a:solidFill>
                <a:srgbClr val="E6007E"/>
              </a:solidFill>
              <a:latin typeface="+mj-lt"/>
            </a:endParaRPr>
          </a:p>
          <a:p>
            <a:pPr marL="914400" lvl="2" indent="0" algn="just">
              <a:lnSpc>
                <a:spcPct val="100000"/>
              </a:lnSpc>
              <a:spcBef>
                <a:spcPts val="0"/>
              </a:spcBef>
              <a:buNone/>
            </a:pPr>
            <a:r>
              <a:rPr lang="en-US" sz="2800" b="1" dirty="0">
                <a:solidFill>
                  <a:srgbClr val="E6007E"/>
                </a:solidFill>
                <a:latin typeface="+mj-lt"/>
              </a:rPr>
              <a:t>-  Finland</a:t>
            </a:r>
            <a:endParaRPr lang="en-US" sz="2800" dirty="0">
              <a:solidFill>
                <a:srgbClr val="E6007E"/>
              </a:solidFill>
              <a:latin typeface="+mj-lt"/>
            </a:endParaRPr>
          </a:p>
          <a:p>
            <a:pPr marL="914400" lvl="2" indent="0" algn="just">
              <a:lnSpc>
                <a:spcPct val="100000"/>
              </a:lnSpc>
              <a:spcBef>
                <a:spcPts val="0"/>
              </a:spcBef>
              <a:buNone/>
            </a:pPr>
            <a:r>
              <a:rPr lang="en-US" sz="2800" b="1" dirty="0">
                <a:solidFill>
                  <a:srgbClr val="E6007E"/>
                </a:solidFill>
                <a:latin typeface="+mj-lt"/>
              </a:rPr>
              <a:t>-  Iceland</a:t>
            </a:r>
            <a:endParaRPr lang="en-US" sz="2800" dirty="0">
              <a:solidFill>
                <a:srgbClr val="E6007E"/>
              </a:solidFill>
              <a:latin typeface="+mj-lt"/>
            </a:endParaRPr>
          </a:p>
          <a:p>
            <a:pPr marL="914400" lvl="2" indent="0" algn="just">
              <a:lnSpc>
                <a:spcPct val="100000"/>
              </a:lnSpc>
              <a:spcBef>
                <a:spcPts val="0"/>
              </a:spcBef>
              <a:buNone/>
            </a:pPr>
            <a:r>
              <a:rPr lang="en-US" sz="2800" b="1" dirty="0">
                <a:solidFill>
                  <a:srgbClr val="E6007E"/>
                </a:solidFill>
                <a:latin typeface="+mj-lt"/>
              </a:rPr>
              <a:t>-  Norway</a:t>
            </a:r>
            <a:endParaRPr lang="en-US" sz="2800" dirty="0">
              <a:solidFill>
                <a:srgbClr val="E6007E"/>
              </a:solidFill>
              <a:latin typeface="+mj-lt"/>
            </a:endParaRPr>
          </a:p>
          <a:p>
            <a:pPr marL="914400" lvl="2" indent="0" algn="just">
              <a:lnSpc>
                <a:spcPct val="100000"/>
              </a:lnSpc>
              <a:spcBef>
                <a:spcPts val="0"/>
              </a:spcBef>
              <a:buNone/>
            </a:pPr>
            <a:r>
              <a:rPr lang="en-US" sz="2800" b="1" dirty="0">
                <a:solidFill>
                  <a:srgbClr val="E6007E"/>
                </a:solidFill>
                <a:latin typeface="+mj-lt"/>
              </a:rPr>
              <a:t>-  Russia</a:t>
            </a:r>
            <a:endParaRPr lang="en-US" sz="2800" dirty="0">
              <a:solidFill>
                <a:srgbClr val="E6007E"/>
              </a:solidFill>
              <a:latin typeface="+mj-lt"/>
            </a:endParaRPr>
          </a:p>
          <a:p>
            <a:pPr marL="914400" lvl="2" indent="0" algn="just">
              <a:lnSpc>
                <a:spcPct val="100000"/>
              </a:lnSpc>
              <a:spcBef>
                <a:spcPts val="0"/>
              </a:spcBef>
              <a:buNone/>
            </a:pPr>
            <a:r>
              <a:rPr lang="en-US" sz="2800" b="1" dirty="0">
                <a:solidFill>
                  <a:srgbClr val="E6007E"/>
                </a:solidFill>
                <a:latin typeface="+mj-lt"/>
              </a:rPr>
              <a:t>-  Sweden</a:t>
            </a:r>
            <a:endParaRPr lang="en-US" sz="2800" dirty="0">
              <a:solidFill>
                <a:srgbClr val="E6007E"/>
              </a:solidFill>
              <a:latin typeface="+mj-lt"/>
            </a:endParaRPr>
          </a:p>
          <a:p>
            <a:pPr marL="914400" lvl="2" indent="0" algn="just">
              <a:lnSpc>
                <a:spcPct val="100000"/>
              </a:lnSpc>
              <a:spcBef>
                <a:spcPts val="0"/>
              </a:spcBef>
              <a:buNone/>
            </a:pPr>
            <a:r>
              <a:rPr lang="en-US" sz="2800" b="1" dirty="0">
                <a:solidFill>
                  <a:srgbClr val="E6007E"/>
                </a:solidFill>
                <a:latin typeface="+mj-lt"/>
              </a:rPr>
              <a:t>-  United States of America</a:t>
            </a:r>
            <a:r>
              <a:rPr lang="en-US" sz="2800" dirty="0">
                <a:solidFill>
                  <a:srgbClr val="E6007E"/>
                </a:solidFill>
                <a:latin typeface="+mj-lt"/>
              </a:rPr>
              <a:t>.</a:t>
            </a:r>
          </a:p>
        </p:txBody>
      </p:sp>
      <p:pic>
        <p:nvPicPr>
          <p:cNvPr id="7" name="Picture 6"/>
          <p:cNvPicPr>
            <a:picLocks noChangeAspect="1"/>
          </p:cNvPicPr>
          <p:nvPr/>
        </p:nvPicPr>
        <p:blipFill>
          <a:blip r:embed="rId2"/>
          <a:stretch>
            <a:fillRect/>
          </a:stretch>
        </p:blipFill>
        <p:spPr>
          <a:xfrm>
            <a:off x="422381" y="3744116"/>
            <a:ext cx="4829426" cy="2779527"/>
          </a:xfrm>
          <a:prstGeom prst="rect">
            <a:avLst/>
          </a:prstGeom>
        </p:spPr>
      </p:pic>
      <p:pic>
        <p:nvPicPr>
          <p:cNvPr id="9" name="Picture 8"/>
          <p:cNvPicPr>
            <a:picLocks noChangeAspect="1"/>
          </p:cNvPicPr>
          <p:nvPr/>
        </p:nvPicPr>
        <p:blipFill>
          <a:blip r:embed="rId3"/>
          <a:stretch>
            <a:fillRect/>
          </a:stretch>
        </p:blipFill>
        <p:spPr>
          <a:xfrm>
            <a:off x="1380720" y="1568413"/>
            <a:ext cx="2952908" cy="1795160"/>
          </a:xfrm>
          <a:prstGeom prst="rect">
            <a:avLst/>
          </a:prstGeom>
          <a:ln>
            <a:solidFill>
              <a:schemeClr val="tx1"/>
            </a:solidFill>
          </a:ln>
        </p:spPr>
      </p:pic>
      <p:grpSp>
        <p:nvGrpSpPr>
          <p:cNvPr id="8" name="Group 7"/>
          <p:cNvGrpSpPr/>
          <p:nvPr/>
        </p:nvGrpSpPr>
        <p:grpSpPr>
          <a:xfrm>
            <a:off x="566378" y="271025"/>
            <a:ext cx="4393664" cy="1119023"/>
            <a:chOff x="268055" y="0"/>
            <a:chExt cx="2993490" cy="1279434"/>
          </a:xfrm>
        </p:grpSpPr>
        <p:sp>
          <p:nvSpPr>
            <p:cNvPr id="10" name="Rectangle 9"/>
            <p:cNvSpPr/>
            <p:nvPr/>
          </p:nvSpPr>
          <p:spPr>
            <a:xfrm rot="21447328">
              <a:off x="268055" y="122323"/>
              <a:ext cx="2993490" cy="1157111"/>
            </a:xfrm>
            <a:prstGeom prst="rect">
              <a:avLst/>
            </a:prstGeom>
            <a:solidFill>
              <a:schemeClr val="tx1"/>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Rectangle 10"/>
            <p:cNvSpPr/>
            <p:nvPr/>
          </p:nvSpPr>
          <p:spPr>
            <a:xfrm>
              <a:off x="324556" y="0"/>
              <a:ext cx="2878667" cy="1157111"/>
            </a:xfrm>
            <a:prstGeom prst="rect">
              <a:avLst/>
            </a:prstGeom>
            <a:solidFill>
              <a:srgbClr val="009FE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3600" b="1" dirty="0">
                  <a:solidFill>
                    <a:schemeClr val="tx1"/>
                  </a:solidFill>
                  <a:latin typeface="+mj-lt"/>
                </a:rPr>
                <a:t>F is for Finland</a:t>
              </a:r>
            </a:p>
          </p:txBody>
        </p:sp>
      </p:grpSp>
    </p:spTree>
    <p:extLst>
      <p:ext uri="{BB962C8B-B14F-4D97-AF65-F5344CB8AC3E}">
        <p14:creationId xmlns:p14="http://schemas.microsoft.com/office/powerpoint/2010/main" val="3950440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rot="21430490">
            <a:off x="236575" y="2522791"/>
            <a:ext cx="5825102" cy="3150172"/>
          </a:xfrm>
          <a:prstGeom prst="rect">
            <a:avLst/>
          </a:prstGeom>
          <a:solidFill>
            <a:schemeClr val="tx1"/>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u="sng"/>
          </a:p>
        </p:txBody>
      </p:sp>
      <p:sp>
        <p:nvSpPr>
          <p:cNvPr id="4" name="Content Placeholder 3"/>
          <p:cNvSpPr>
            <a:spLocks noGrp="1"/>
          </p:cNvSpPr>
          <p:nvPr>
            <p:ph sz="half" idx="2"/>
          </p:nvPr>
        </p:nvSpPr>
        <p:spPr>
          <a:xfrm>
            <a:off x="6659153" y="1666259"/>
            <a:ext cx="5362360" cy="4906438"/>
          </a:xfrm>
        </p:spPr>
        <p:txBody>
          <a:bodyPr>
            <a:normAutofit/>
          </a:bodyPr>
          <a:lstStyle/>
          <a:p>
            <a:pPr algn="just">
              <a:lnSpc>
                <a:spcPct val="100000"/>
              </a:lnSpc>
              <a:spcBef>
                <a:spcPts val="0"/>
              </a:spcBef>
            </a:pPr>
            <a:r>
              <a:rPr lang="en-US" sz="3000" dirty="0">
                <a:latin typeface="+mj-lt"/>
              </a:rPr>
              <a:t>Too many </a:t>
            </a:r>
            <a:r>
              <a:rPr lang="en-US" sz="3000" b="1" dirty="0">
                <a:solidFill>
                  <a:srgbClr val="009FE3"/>
                </a:solidFill>
                <a:latin typeface="+mj-lt"/>
              </a:rPr>
              <a:t>greenhouse gases</a:t>
            </a:r>
            <a:r>
              <a:rPr lang="en-US" sz="3000" dirty="0">
                <a:latin typeface="+mj-lt"/>
              </a:rPr>
              <a:t> make the air around the Earth hotter and lead to </a:t>
            </a:r>
            <a:r>
              <a:rPr lang="en-US" sz="3000" b="1" dirty="0">
                <a:solidFill>
                  <a:srgbClr val="009FE3"/>
                </a:solidFill>
                <a:latin typeface="+mj-lt"/>
              </a:rPr>
              <a:t>global warming</a:t>
            </a:r>
            <a:r>
              <a:rPr lang="en-US" sz="3000" dirty="0">
                <a:latin typeface="+mj-lt"/>
              </a:rPr>
              <a:t>.</a:t>
            </a:r>
          </a:p>
          <a:p>
            <a:pPr algn="just">
              <a:lnSpc>
                <a:spcPct val="100000"/>
              </a:lnSpc>
              <a:spcBef>
                <a:spcPts val="0"/>
              </a:spcBef>
            </a:pPr>
            <a:endParaRPr lang="en-US" sz="3000" dirty="0">
              <a:latin typeface="+mj-lt"/>
            </a:endParaRPr>
          </a:p>
          <a:p>
            <a:pPr algn="just">
              <a:lnSpc>
                <a:spcPct val="100000"/>
              </a:lnSpc>
              <a:spcBef>
                <a:spcPts val="0"/>
              </a:spcBef>
            </a:pPr>
            <a:r>
              <a:rPr lang="en-US" sz="3000" b="1" dirty="0">
                <a:latin typeface="+mj-lt"/>
              </a:rPr>
              <a:t>Greenhouse gases</a:t>
            </a:r>
            <a:r>
              <a:rPr lang="en-US" sz="3000" dirty="0">
                <a:latin typeface="+mj-lt"/>
              </a:rPr>
              <a:t>, such as carbon dioxide, methane and nitrous oxide, are produced from burning </a:t>
            </a:r>
            <a:r>
              <a:rPr lang="en-US" sz="3000" b="1" dirty="0">
                <a:solidFill>
                  <a:srgbClr val="009FE3"/>
                </a:solidFill>
                <a:latin typeface="+mj-lt"/>
              </a:rPr>
              <a:t>fossil fuels </a:t>
            </a:r>
            <a:r>
              <a:rPr lang="en-US" sz="3000" dirty="0">
                <a:latin typeface="+mj-lt"/>
              </a:rPr>
              <a:t>(coal, oil and natural gas).</a:t>
            </a:r>
          </a:p>
          <a:p>
            <a:pPr marL="0" indent="0">
              <a:buNone/>
            </a:pPr>
            <a:endParaRPr lang="en-US" dirty="0"/>
          </a:p>
        </p:txBody>
      </p:sp>
      <p:pic>
        <p:nvPicPr>
          <p:cNvPr id="8" name="Picture 7"/>
          <p:cNvPicPr>
            <a:picLocks noChangeAspect="1"/>
          </p:cNvPicPr>
          <p:nvPr/>
        </p:nvPicPr>
        <p:blipFill>
          <a:blip r:embed="rId2"/>
          <a:stretch>
            <a:fillRect/>
          </a:stretch>
        </p:blipFill>
        <p:spPr>
          <a:xfrm>
            <a:off x="139500" y="2419709"/>
            <a:ext cx="6282186" cy="3518024"/>
          </a:xfrm>
          <a:prstGeom prst="rect">
            <a:avLst/>
          </a:prstGeom>
        </p:spPr>
      </p:pic>
      <p:grpSp>
        <p:nvGrpSpPr>
          <p:cNvPr id="7" name="Group 6"/>
          <p:cNvGrpSpPr/>
          <p:nvPr/>
        </p:nvGrpSpPr>
        <p:grpSpPr>
          <a:xfrm>
            <a:off x="3521796" y="391153"/>
            <a:ext cx="5214056" cy="1033776"/>
            <a:chOff x="268055" y="0"/>
            <a:chExt cx="2993490" cy="1279434"/>
          </a:xfrm>
        </p:grpSpPr>
        <p:sp>
          <p:nvSpPr>
            <p:cNvPr id="9" name="Rectangle 8"/>
            <p:cNvSpPr/>
            <p:nvPr/>
          </p:nvSpPr>
          <p:spPr>
            <a:xfrm rot="21447328">
              <a:off x="268055" y="122323"/>
              <a:ext cx="2993490" cy="1157111"/>
            </a:xfrm>
            <a:prstGeom prst="rect">
              <a:avLst/>
            </a:prstGeom>
            <a:solidFill>
              <a:schemeClr val="tx1"/>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Rectangle 9"/>
            <p:cNvSpPr/>
            <p:nvPr/>
          </p:nvSpPr>
          <p:spPr>
            <a:xfrm>
              <a:off x="324554" y="0"/>
              <a:ext cx="2878666" cy="1157111"/>
            </a:xfrm>
            <a:prstGeom prst="rect">
              <a:avLst/>
            </a:prstGeom>
            <a:solidFill>
              <a:srgbClr val="E6007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3600" b="1" dirty="0">
                  <a:solidFill>
                    <a:schemeClr val="tx1"/>
                  </a:solidFill>
                  <a:latin typeface="+mj-lt"/>
                </a:rPr>
                <a:t>G is for greenhouse gases</a:t>
              </a:r>
            </a:p>
          </p:txBody>
        </p:sp>
      </p:grpSp>
    </p:spTree>
    <p:extLst>
      <p:ext uri="{BB962C8B-B14F-4D97-AF65-F5344CB8AC3E}">
        <p14:creationId xmlns:p14="http://schemas.microsoft.com/office/powerpoint/2010/main" val="320116544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rot="21430490">
            <a:off x="192900" y="2083391"/>
            <a:ext cx="5886957" cy="4490437"/>
          </a:xfrm>
          <a:prstGeom prst="rect">
            <a:avLst/>
          </a:prstGeom>
          <a:solidFill>
            <a:schemeClr val="tx1"/>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u="sng"/>
          </a:p>
        </p:txBody>
      </p:sp>
      <p:pic>
        <p:nvPicPr>
          <p:cNvPr id="7" name="Content Placeholder 6"/>
          <p:cNvPicPr>
            <a:picLocks noGrp="1" noChangeAspect="1"/>
          </p:cNvPicPr>
          <p:nvPr>
            <p:ph sz="half" idx="1"/>
          </p:nvPr>
        </p:nvPicPr>
        <p:blipFill>
          <a:blip r:embed="rId2" cstate="email">
            <a:extLst>
              <a:ext uri="{28A0092B-C50C-407E-A947-70E740481C1C}">
                <a14:useLocalDpi xmlns:a14="http://schemas.microsoft.com/office/drawing/2010/main"/>
              </a:ext>
            </a:extLst>
          </a:blip>
          <a:srcRect/>
          <a:stretch>
            <a:fillRect/>
          </a:stretch>
        </p:blipFill>
        <p:spPr>
          <a:xfrm>
            <a:off x="397834" y="1885191"/>
            <a:ext cx="5442324" cy="4570286"/>
          </a:xfrm>
          <a:ln>
            <a:solidFill>
              <a:schemeClr val="tx1"/>
            </a:solidFill>
          </a:ln>
        </p:spPr>
      </p:pic>
      <p:sp>
        <p:nvSpPr>
          <p:cNvPr id="4" name="Content Placeholder 3"/>
          <p:cNvSpPr>
            <a:spLocks noGrp="1"/>
          </p:cNvSpPr>
          <p:nvPr>
            <p:ph sz="half" idx="2"/>
          </p:nvPr>
        </p:nvSpPr>
        <p:spPr>
          <a:xfrm>
            <a:off x="7362827" y="1992818"/>
            <a:ext cx="4219573" cy="3902364"/>
          </a:xfrm>
        </p:spPr>
        <p:txBody>
          <a:bodyPr>
            <a:normAutofit/>
          </a:bodyPr>
          <a:lstStyle/>
          <a:p>
            <a:pPr algn="just">
              <a:lnSpc>
                <a:spcPct val="100000"/>
              </a:lnSpc>
              <a:spcBef>
                <a:spcPts val="0"/>
              </a:spcBef>
            </a:pPr>
            <a:r>
              <a:rPr lang="en-US" sz="3000" dirty="0">
                <a:solidFill>
                  <a:srgbClr val="E6007E"/>
                </a:solidFill>
                <a:latin typeface="+mj-lt"/>
              </a:rPr>
              <a:t>Heath </a:t>
            </a:r>
            <a:r>
              <a:rPr lang="en-US" sz="3000" dirty="0">
                <a:latin typeface="+mj-lt"/>
              </a:rPr>
              <a:t>is a type of </a:t>
            </a:r>
            <a:r>
              <a:rPr lang="en-US" sz="3000" dirty="0" err="1">
                <a:latin typeface="+mj-lt"/>
              </a:rPr>
              <a:t>shrubland</a:t>
            </a:r>
            <a:r>
              <a:rPr lang="en-US" sz="3000" dirty="0">
                <a:latin typeface="+mj-lt"/>
              </a:rPr>
              <a:t> habitat, which is made up of low, woody plants. </a:t>
            </a:r>
          </a:p>
          <a:p>
            <a:pPr algn="just">
              <a:lnSpc>
                <a:spcPct val="100000"/>
              </a:lnSpc>
              <a:spcBef>
                <a:spcPts val="0"/>
              </a:spcBef>
            </a:pPr>
            <a:endParaRPr lang="en-US" sz="3000" dirty="0">
              <a:latin typeface="+mj-lt"/>
            </a:endParaRPr>
          </a:p>
          <a:p>
            <a:pPr algn="just">
              <a:lnSpc>
                <a:spcPct val="100000"/>
              </a:lnSpc>
              <a:spcBef>
                <a:spcPts val="0"/>
              </a:spcBef>
            </a:pPr>
            <a:r>
              <a:rPr lang="en-US" sz="3000" dirty="0">
                <a:latin typeface="+mj-lt"/>
              </a:rPr>
              <a:t>Heaths are common throughout the Arctic.</a:t>
            </a:r>
          </a:p>
          <a:p>
            <a:pPr marL="0" indent="0">
              <a:buNone/>
            </a:pPr>
            <a:endParaRPr lang="en-US" dirty="0"/>
          </a:p>
        </p:txBody>
      </p:sp>
      <p:sp>
        <p:nvSpPr>
          <p:cNvPr id="3" name="TextBox 2"/>
          <p:cNvSpPr txBox="1"/>
          <p:nvPr/>
        </p:nvSpPr>
        <p:spPr>
          <a:xfrm>
            <a:off x="6693479" y="6445391"/>
            <a:ext cx="5348411" cy="276999"/>
          </a:xfrm>
          <a:prstGeom prst="rect">
            <a:avLst/>
          </a:prstGeom>
          <a:noFill/>
        </p:spPr>
        <p:txBody>
          <a:bodyPr wrap="square" rtlCol="0">
            <a:spAutoFit/>
          </a:bodyPr>
          <a:lstStyle/>
          <a:p>
            <a:pPr algn="ctr"/>
            <a:r>
              <a:rPr lang="en-US" sz="1200" dirty="0"/>
              <a:t>Photograph taken by Richard Hill, courtesy of </a:t>
            </a:r>
            <a:r>
              <a:rPr lang="en-US" sz="1200" i="1" dirty="0"/>
              <a:t>Interact: Stories of Arctic Science</a:t>
            </a:r>
            <a:r>
              <a:rPr lang="en-US" sz="1200" dirty="0"/>
              <a:t>.</a:t>
            </a:r>
          </a:p>
        </p:txBody>
      </p:sp>
      <p:grpSp>
        <p:nvGrpSpPr>
          <p:cNvPr id="8" name="Group 7"/>
          <p:cNvGrpSpPr/>
          <p:nvPr/>
        </p:nvGrpSpPr>
        <p:grpSpPr>
          <a:xfrm>
            <a:off x="2694560" y="356830"/>
            <a:ext cx="6350217" cy="1119023"/>
            <a:chOff x="268055" y="0"/>
            <a:chExt cx="2993490" cy="1279434"/>
          </a:xfrm>
        </p:grpSpPr>
        <p:sp>
          <p:nvSpPr>
            <p:cNvPr id="9" name="Rectangle 8"/>
            <p:cNvSpPr/>
            <p:nvPr/>
          </p:nvSpPr>
          <p:spPr>
            <a:xfrm rot="21447328">
              <a:off x="268055" y="122323"/>
              <a:ext cx="2993490" cy="1157111"/>
            </a:xfrm>
            <a:prstGeom prst="rect">
              <a:avLst/>
            </a:prstGeom>
            <a:solidFill>
              <a:schemeClr val="tx1"/>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Rectangle 9"/>
            <p:cNvSpPr/>
            <p:nvPr/>
          </p:nvSpPr>
          <p:spPr>
            <a:xfrm>
              <a:off x="324556" y="0"/>
              <a:ext cx="2878667" cy="1157111"/>
            </a:xfrm>
            <a:prstGeom prst="rect">
              <a:avLst/>
            </a:prstGeom>
            <a:solidFill>
              <a:srgbClr val="009FE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3600" b="1" dirty="0">
                  <a:solidFill>
                    <a:schemeClr val="tx1"/>
                  </a:solidFill>
                  <a:latin typeface="+mj-lt"/>
                </a:rPr>
                <a:t>H is for heath and heathland</a:t>
              </a:r>
            </a:p>
          </p:txBody>
        </p:sp>
      </p:grpSp>
    </p:spTree>
    <p:extLst>
      <p:ext uri="{BB962C8B-B14F-4D97-AF65-F5344CB8AC3E}">
        <p14:creationId xmlns:p14="http://schemas.microsoft.com/office/powerpoint/2010/main" val="250082563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2117</TotalTime>
  <Words>1588</Words>
  <Application>Microsoft Office PowerPoint</Application>
  <PresentationFormat>Widescreen</PresentationFormat>
  <Paragraphs>167</Paragraphs>
  <Slides>27</Slides>
  <Notes>4</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27</vt:i4>
      </vt:variant>
    </vt:vector>
  </HeadingPairs>
  <TitlesOfParts>
    <vt:vector size="31" baseType="lpstr">
      <vt:lpstr>Arial</vt:lpstr>
      <vt:lpstr>Calibri</vt:lpstr>
      <vt:lpstr>Calibri Light</vt:lpstr>
      <vt:lpstr>Office Theme</vt:lpstr>
      <vt:lpstr>Arctic A-Z</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Emma</dc:creator>
  <cp:lastModifiedBy>Vicky Oram-Ahern</cp:lastModifiedBy>
  <cp:revision>74</cp:revision>
  <dcterms:created xsi:type="dcterms:W3CDTF">2016-09-11T17:04:14Z</dcterms:created>
  <dcterms:modified xsi:type="dcterms:W3CDTF">2018-08-22T23:17:39Z</dcterms:modified>
</cp:coreProperties>
</file>