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9"/>
  </p:notesMasterIdLst>
  <p:sldIdLst>
    <p:sldId id="334" r:id="rId2"/>
    <p:sldId id="461" r:id="rId3"/>
    <p:sldId id="425" r:id="rId4"/>
    <p:sldId id="429" r:id="rId5"/>
    <p:sldId id="427" r:id="rId6"/>
    <p:sldId id="428" r:id="rId7"/>
    <p:sldId id="426" r:id="rId8"/>
    <p:sldId id="420" r:id="rId9"/>
    <p:sldId id="431" r:id="rId10"/>
    <p:sldId id="430" r:id="rId11"/>
    <p:sldId id="424" r:id="rId12"/>
    <p:sldId id="421" r:id="rId13"/>
    <p:sldId id="433" r:id="rId14"/>
    <p:sldId id="432" r:id="rId15"/>
    <p:sldId id="434" r:id="rId16"/>
    <p:sldId id="435" r:id="rId17"/>
    <p:sldId id="337" r:id="rId18"/>
    <p:sldId id="338" r:id="rId19"/>
    <p:sldId id="436" r:id="rId20"/>
    <p:sldId id="437" r:id="rId21"/>
    <p:sldId id="438" r:id="rId22"/>
    <p:sldId id="439" r:id="rId23"/>
    <p:sldId id="440" r:id="rId24"/>
    <p:sldId id="441" r:id="rId25"/>
    <p:sldId id="442" r:id="rId26"/>
    <p:sldId id="443" r:id="rId27"/>
    <p:sldId id="444" r:id="rId28"/>
    <p:sldId id="340" r:id="rId29"/>
    <p:sldId id="341" r:id="rId30"/>
    <p:sldId id="343" r:id="rId31"/>
    <p:sldId id="346" r:id="rId32"/>
    <p:sldId id="445" r:id="rId33"/>
    <p:sldId id="446" r:id="rId34"/>
    <p:sldId id="447" r:id="rId35"/>
    <p:sldId id="448" r:id="rId36"/>
    <p:sldId id="449" r:id="rId37"/>
    <p:sldId id="348" r:id="rId38"/>
    <p:sldId id="349" r:id="rId39"/>
    <p:sldId id="450" r:id="rId40"/>
    <p:sldId id="350" r:id="rId41"/>
    <p:sldId id="389" r:id="rId42"/>
    <p:sldId id="451" r:id="rId43"/>
    <p:sldId id="359" r:id="rId44"/>
    <p:sldId id="452" r:id="rId45"/>
    <p:sldId id="360" r:id="rId46"/>
    <p:sldId id="361" r:id="rId47"/>
    <p:sldId id="453" r:id="rId48"/>
    <p:sldId id="362" r:id="rId49"/>
    <p:sldId id="404" r:id="rId50"/>
    <p:sldId id="454" r:id="rId51"/>
    <p:sldId id="364" r:id="rId52"/>
    <p:sldId id="365" r:id="rId53"/>
    <p:sldId id="406" r:id="rId54"/>
    <p:sldId id="456" r:id="rId55"/>
    <p:sldId id="455" r:id="rId56"/>
    <p:sldId id="369" r:id="rId57"/>
    <p:sldId id="457" r:id="rId58"/>
    <p:sldId id="458" r:id="rId59"/>
    <p:sldId id="459" r:id="rId60"/>
    <p:sldId id="368" r:id="rId61"/>
    <p:sldId id="408" r:id="rId62"/>
    <p:sldId id="371" r:id="rId63"/>
    <p:sldId id="415" r:id="rId64"/>
    <p:sldId id="375" r:id="rId65"/>
    <p:sldId id="460" r:id="rId66"/>
    <p:sldId id="376" r:id="rId67"/>
    <p:sldId id="377" r:id="rId68"/>
    <p:sldId id="416" r:id="rId69"/>
    <p:sldId id="379" r:id="rId70"/>
    <p:sldId id="380" r:id="rId71"/>
    <p:sldId id="418" r:id="rId72"/>
    <p:sldId id="417" r:id="rId73"/>
    <p:sldId id="419" r:id="rId74"/>
    <p:sldId id="383" r:id="rId75"/>
    <p:sldId id="384" r:id="rId76"/>
    <p:sldId id="330" r:id="rId77"/>
    <p:sldId id="331" r:id="rId7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29" autoAdjust="0"/>
    <p:restoredTop sz="93394" autoAdjust="0"/>
  </p:normalViewPr>
  <p:slideViewPr>
    <p:cSldViewPr snapToGrid="0" snapToObjects="1">
      <p:cViewPr>
        <p:scale>
          <a:sx n="84" d="100"/>
          <a:sy n="84" d="100"/>
        </p:scale>
        <p:origin x="1272" y="2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microsoft.com/office/2016/11/relationships/changesInfo" Target="changesInfos/changesInfo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7028C7DE-AC8A-4C2E-BB47-4A42E926FBFB}"/>
    <pc:docChg chg="modSld">
      <pc:chgData name="" userId="" providerId="" clId="Web-{7028C7DE-AC8A-4C2E-BB47-4A42E926FBFB}" dt="2018-07-16T14:37:27.297" v="12" actId="1076"/>
      <pc:docMkLst>
        <pc:docMk/>
      </pc:docMkLst>
      <pc:sldChg chg="addSp delSp modSp">
        <pc:chgData name="" userId="" providerId="" clId="Web-{7028C7DE-AC8A-4C2E-BB47-4A42E926FBFB}" dt="2018-07-16T14:37:27.297" v="12" actId="1076"/>
        <pc:sldMkLst>
          <pc:docMk/>
          <pc:sldMk cId="1638915998" sldId="448"/>
        </pc:sldMkLst>
        <pc:spChg chg="del">
          <ac:chgData name="" userId="" providerId="" clId="Web-{7028C7DE-AC8A-4C2E-BB47-4A42E926FBFB}" dt="2018-07-16T14:36:24.938" v="0"/>
          <ac:spMkLst>
            <pc:docMk/>
            <pc:sldMk cId="1638915998" sldId="448"/>
            <ac:spMk id="7" creationId="{5FAEAD6F-87E1-41AA-97A9-22E8698F4A82}"/>
          </ac:spMkLst>
        </pc:spChg>
        <pc:picChg chg="add mod modCrop">
          <ac:chgData name="" userId="" providerId="" clId="Web-{7028C7DE-AC8A-4C2E-BB47-4A42E926FBFB}" dt="2018-07-16T14:37:27.297" v="12" actId="1076"/>
          <ac:picMkLst>
            <pc:docMk/>
            <pc:sldMk cId="1638915998" sldId="448"/>
            <ac:picMk id="8" creationId="{1F0CA587-203B-4E63-A721-1741EC11B280}"/>
          </ac:picMkLst>
        </pc:picChg>
      </pc:sldChg>
    </pc:docChg>
  </pc:docChgLst>
  <pc:docChgLst>
    <pc:chgData clId="Web-{617698AE-6691-4BCE-AFFF-8783FEDC536F}"/>
    <pc:docChg chg="addSld delSld modSld">
      <pc:chgData name="" userId="" providerId="" clId="Web-{617698AE-6691-4BCE-AFFF-8783FEDC536F}" dt="2018-07-16T14:04:37.978" v="113" actId="20577"/>
      <pc:docMkLst>
        <pc:docMk/>
      </pc:docMkLst>
      <pc:sldChg chg="addSp delSp modSp">
        <pc:chgData name="" userId="" providerId="" clId="Web-{617698AE-6691-4BCE-AFFF-8783FEDC536F}" dt="2018-07-16T13:54:55.376" v="44" actId="1076"/>
        <pc:sldMkLst>
          <pc:docMk/>
          <pc:sldMk cId="1479236255" sldId="434"/>
        </pc:sldMkLst>
        <pc:spChg chg="mod">
          <ac:chgData name="" userId="" providerId="" clId="Web-{617698AE-6691-4BCE-AFFF-8783FEDC536F}" dt="2018-07-16T13:54:55.376" v="44" actId="1076"/>
          <ac:spMkLst>
            <pc:docMk/>
            <pc:sldMk cId="1479236255" sldId="434"/>
            <ac:spMk id="5" creationId="{00000000-0000-0000-0000-000000000000}"/>
          </ac:spMkLst>
        </pc:spChg>
        <pc:spChg chg="add del mod">
          <ac:chgData name="" userId="" providerId="" clId="Web-{617698AE-6691-4BCE-AFFF-8783FEDC536F}" dt="2018-07-16T13:52:56.347" v="12"/>
          <ac:spMkLst>
            <pc:docMk/>
            <pc:sldMk cId="1479236255" sldId="434"/>
            <ac:spMk id="6" creationId="{E125582E-60F9-400C-8214-47A0C5C56455}"/>
          </ac:spMkLst>
        </pc:spChg>
        <pc:picChg chg="del">
          <ac:chgData name="" userId="" providerId="" clId="Web-{617698AE-6691-4BCE-AFFF-8783FEDC536F}" dt="2018-07-16T13:51:50.676" v="0"/>
          <ac:picMkLst>
            <pc:docMk/>
            <pc:sldMk cId="1479236255" sldId="434"/>
            <ac:picMk id="4" creationId="{00000000-0000-0000-0000-000000000000}"/>
          </ac:picMkLst>
        </pc:picChg>
        <pc:picChg chg="add mod ord">
          <ac:chgData name="" userId="" providerId="" clId="Web-{617698AE-6691-4BCE-AFFF-8783FEDC536F}" dt="2018-07-16T13:53:40.909" v="17"/>
          <ac:picMkLst>
            <pc:docMk/>
            <pc:sldMk cId="1479236255" sldId="434"/>
            <ac:picMk id="7" creationId="{58A6C9E6-9A7B-49D5-B23D-EC222079D62F}"/>
          </ac:picMkLst>
        </pc:picChg>
      </pc:sldChg>
      <pc:sldChg chg="addSp delSp modSp add del">
        <pc:chgData name="" userId="" providerId="" clId="Web-{617698AE-6691-4BCE-AFFF-8783FEDC536F}" dt="2018-07-16T14:04:37.978" v="112" actId="20577"/>
        <pc:sldMkLst>
          <pc:docMk/>
          <pc:sldMk cId="1913020328" sldId="436"/>
        </pc:sldMkLst>
        <pc:spChg chg="mod">
          <ac:chgData name="" userId="" providerId="" clId="Web-{617698AE-6691-4BCE-AFFF-8783FEDC536F}" dt="2018-07-16T14:04:37.978" v="112" actId="20577"/>
          <ac:spMkLst>
            <pc:docMk/>
            <pc:sldMk cId="1913020328" sldId="436"/>
            <ac:spMk id="3" creationId="{00000000-0000-0000-0000-000000000000}"/>
          </ac:spMkLst>
        </pc:spChg>
        <pc:spChg chg="add del mod">
          <ac:chgData name="" userId="" providerId="" clId="Web-{617698AE-6691-4BCE-AFFF-8783FEDC536F}" dt="2018-07-16T14:01:31.965" v="56"/>
          <ac:spMkLst>
            <pc:docMk/>
            <pc:sldMk cId="1913020328" sldId="436"/>
            <ac:spMk id="5" creationId="{894DDCEB-E518-4499-9E7B-805BD1C08CF3}"/>
          </ac:spMkLst>
        </pc:spChg>
        <pc:spChg chg="mod ord">
          <ac:chgData name="" userId="" providerId="" clId="Web-{617698AE-6691-4BCE-AFFF-8783FEDC536F}" dt="2018-07-16T14:03:00.980" v="69"/>
          <ac:spMkLst>
            <pc:docMk/>
            <pc:sldMk cId="1913020328" sldId="436"/>
            <ac:spMk id="12" creationId="{00000000-0000-0000-0000-000000000000}"/>
          </ac:spMkLst>
        </pc:spChg>
        <pc:picChg chg="mod">
          <ac:chgData name="" userId="" providerId="" clId="Web-{617698AE-6691-4BCE-AFFF-8783FEDC536F}" dt="2018-07-16T14:02:32.636" v="67" actId="1076"/>
          <ac:picMkLst>
            <pc:docMk/>
            <pc:sldMk cId="1913020328" sldId="436"/>
            <ac:picMk id="6" creationId="{00000000-0000-0000-0000-000000000000}"/>
          </ac:picMkLst>
        </pc:picChg>
        <pc:picChg chg="add mod ord">
          <ac:chgData name="" userId="" providerId="" clId="Web-{617698AE-6691-4BCE-AFFF-8783FEDC536F}" dt="2018-07-16T14:01:31.965" v="56"/>
          <ac:picMkLst>
            <pc:docMk/>
            <pc:sldMk cId="1913020328" sldId="436"/>
            <ac:picMk id="7" creationId="{7887363A-4FA0-434A-946B-40ECFFE6D75E}"/>
          </ac:picMkLst>
        </pc:picChg>
        <pc:picChg chg="add mod">
          <ac:chgData name="" userId="" providerId="" clId="Web-{617698AE-6691-4BCE-AFFF-8783FEDC536F}" dt="2018-07-16T14:02:28.167" v="66" actId="14100"/>
          <ac:picMkLst>
            <pc:docMk/>
            <pc:sldMk cId="1913020328" sldId="436"/>
            <ac:picMk id="9" creationId="{26EF2FD1-049E-43F2-A583-CEC910B8F434}"/>
          </ac:picMkLst>
        </pc:picChg>
        <pc:picChg chg="del">
          <ac:chgData name="" userId="" providerId="" clId="Web-{617698AE-6691-4BCE-AFFF-8783FEDC536F}" dt="2018-07-16T14:01:20.918" v="55"/>
          <ac:picMkLst>
            <pc:docMk/>
            <pc:sldMk cId="1913020328" sldId="436"/>
            <ac:picMk id="11" creationId="{00000000-0000-0000-0000-000000000000}"/>
          </ac:picMkLst>
        </pc:picChg>
      </pc:sldChg>
    </pc:docChg>
  </pc:docChgLst>
  <pc:docChgLst>
    <pc:chgData clId="Web-{8EDE4A94-D022-43A1-95DD-674D5A412E3E}"/>
    <pc:docChg chg="modSld">
      <pc:chgData name="" userId="" providerId="" clId="Web-{8EDE4A94-D022-43A1-95DD-674D5A412E3E}" dt="2018-07-16T14:35:55.579" v="0"/>
      <pc:docMkLst>
        <pc:docMk/>
      </pc:docMkLst>
      <pc:sldChg chg="addSp delSp modSp">
        <pc:chgData name="" userId="" providerId="" clId="Web-{8EDE4A94-D022-43A1-95DD-674D5A412E3E}" dt="2018-07-16T14:35:55.579" v="0"/>
        <pc:sldMkLst>
          <pc:docMk/>
          <pc:sldMk cId="1638915998" sldId="448"/>
        </pc:sldMkLst>
        <pc:spChg chg="add mod">
          <ac:chgData name="" userId="" providerId="" clId="Web-{8EDE4A94-D022-43A1-95DD-674D5A412E3E}" dt="2018-07-16T14:35:55.579" v="0"/>
          <ac:spMkLst>
            <pc:docMk/>
            <pc:sldMk cId="1638915998" sldId="448"/>
            <ac:spMk id="7" creationId="{5FAEAD6F-87E1-41AA-97A9-22E8698F4A82}"/>
          </ac:spMkLst>
        </pc:spChg>
        <pc:picChg chg="del">
          <ac:chgData name="" userId="" providerId="" clId="Web-{8EDE4A94-D022-43A1-95DD-674D5A412E3E}" dt="2018-07-16T14:35:55.579" v="0"/>
          <ac:picMkLst>
            <pc:docMk/>
            <pc:sldMk cId="1638915998" sldId="448"/>
            <ac:picMk id="4" creationId="{00000000-0000-0000-0000-000000000000}"/>
          </ac:picMkLst>
        </pc:picChg>
      </pc:sldChg>
    </pc:docChg>
  </pc:docChgLst>
  <pc:docChgLst>
    <pc:chgData clId="Web-{5D806B20-A7C7-4BCB-8DAB-20C2828DA09F}"/>
    <pc:docChg chg="addSld delSld modSld">
      <pc:chgData name="" userId="" providerId="" clId="Web-{5D806B20-A7C7-4BCB-8DAB-20C2828DA09F}" dt="2018-07-19T13:10:04.102" v="33"/>
      <pc:docMkLst>
        <pc:docMk/>
      </pc:docMkLst>
      <pc:sldChg chg="del">
        <pc:chgData name="" userId="" providerId="" clId="Web-{5D806B20-A7C7-4BCB-8DAB-20C2828DA09F}" dt="2018-07-19T13:10:04.102" v="33"/>
        <pc:sldMkLst>
          <pc:docMk/>
          <pc:sldMk cId="1880731549" sldId="385"/>
        </pc:sldMkLst>
      </pc:sldChg>
      <pc:sldChg chg="modSp add">
        <pc:chgData name="" userId="" providerId="" clId="Web-{5D806B20-A7C7-4BCB-8DAB-20C2828DA09F}" dt="2018-07-19T13:10:04.086" v="31" actId="20577"/>
        <pc:sldMkLst>
          <pc:docMk/>
          <pc:sldMk cId="627843560" sldId="461"/>
        </pc:sldMkLst>
        <pc:spChg chg="mod">
          <ac:chgData name="" userId="" providerId="" clId="Web-{5D806B20-A7C7-4BCB-8DAB-20C2828DA09F}" dt="2018-07-19T13:10:04.086" v="31" actId="20577"/>
          <ac:spMkLst>
            <pc:docMk/>
            <pc:sldMk cId="627843560" sldId="461"/>
            <ac:spMk id="3"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E1745D-0D50-1D45-8617-E8BD06E43CE1}" type="doc">
      <dgm:prSet loTypeId="urn:microsoft.com/office/officeart/2005/8/layout/radial1" loCatId="" qsTypeId="urn:microsoft.com/office/officeart/2005/8/quickstyle/simple4" qsCatId="simple" csTypeId="urn:microsoft.com/office/officeart/2005/8/colors/accent1_2" csCatId="accent1" phldr="1"/>
      <dgm:spPr/>
      <dgm:t>
        <a:bodyPr/>
        <a:lstStyle/>
        <a:p>
          <a:endParaRPr lang="en-GB"/>
        </a:p>
      </dgm:t>
    </dgm:pt>
    <dgm:pt modelId="{3230824A-7248-B44C-A1D0-2010F3B7BF24}">
      <dgm:prSet phldrT="[Text]"/>
      <dgm:spPr/>
      <dgm:t>
        <a:bodyPr/>
        <a:lstStyle/>
        <a:p>
          <a:r>
            <a:rPr lang="en-GB" dirty="0"/>
            <a:t>Bird Identification</a:t>
          </a:r>
        </a:p>
      </dgm:t>
    </dgm:pt>
    <dgm:pt modelId="{4F827AF7-7AEC-7D41-A584-BB41F8E6CD4A}" type="parTrans" cxnId="{54B6E85D-7735-834B-875E-42024282F7CC}">
      <dgm:prSet/>
      <dgm:spPr/>
      <dgm:t>
        <a:bodyPr/>
        <a:lstStyle/>
        <a:p>
          <a:endParaRPr lang="en-GB"/>
        </a:p>
      </dgm:t>
    </dgm:pt>
    <dgm:pt modelId="{D600C0B2-B79B-3A45-A3C0-55644BE5EFB5}" type="sibTrans" cxnId="{54B6E85D-7735-834B-875E-42024282F7CC}">
      <dgm:prSet/>
      <dgm:spPr/>
      <dgm:t>
        <a:bodyPr/>
        <a:lstStyle/>
        <a:p>
          <a:endParaRPr lang="en-GB"/>
        </a:p>
      </dgm:t>
    </dgm:pt>
    <dgm:pt modelId="{02424436-4D94-E746-9FC3-AF280D00667F}">
      <dgm:prSet phldrT="[Text]"/>
      <dgm:spPr/>
      <dgm:t>
        <a:bodyPr/>
        <a:lstStyle/>
        <a:p>
          <a:r>
            <a:rPr lang="en-GB" dirty="0"/>
            <a:t>Size</a:t>
          </a:r>
        </a:p>
      </dgm:t>
    </dgm:pt>
    <dgm:pt modelId="{32031423-0975-234E-B609-D918E6069F82}" type="parTrans" cxnId="{CEA65614-1034-6A43-8D63-E0A7ACB19A54}">
      <dgm:prSet/>
      <dgm:spPr/>
      <dgm:t>
        <a:bodyPr/>
        <a:lstStyle/>
        <a:p>
          <a:endParaRPr lang="en-GB" dirty="0"/>
        </a:p>
      </dgm:t>
    </dgm:pt>
    <dgm:pt modelId="{81F4F5F6-FDC2-744F-ACFB-BEA77124E4D0}" type="sibTrans" cxnId="{CEA65614-1034-6A43-8D63-E0A7ACB19A54}">
      <dgm:prSet/>
      <dgm:spPr/>
      <dgm:t>
        <a:bodyPr/>
        <a:lstStyle/>
        <a:p>
          <a:endParaRPr lang="en-GB"/>
        </a:p>
      </dgm:t>
    </dgm:pt>
    <dgm:pt modelId="{FB9D3163-7124-5141-A62E-C0FAD41C3000}">
      <dgm:prSet phldrT="[Text]"/>
      <dgm:spPr/>
      <dgm:t>
        <a:bodyPr/>
        <a:lstStyle/>
        <a:p>
          <a:r>
            <a:rPr lang="en-GB" dirty="0"/>
            <a:t>Shape</a:t>
          </a:r>
        </a:p>
      </dgm:t>
    </dgm:pt>
    <dgm:pt modelId="{248DE497-C495-0B43-9683-CD439E2FBC13}" type="parTrans" cxnId="{38FE24CB-A5E5-2D4A-8BF0-0152A35EAAB6}">
      <dgm:prSet/>
      <dgm:spPr/>
      <dgm:t>
        <a:bodyPr/>
        <a:lstStyle/>
        <a:p>
          <a:endParaRPr lang="en-GB" dirty="0"/>
        </a:p>
      </dgm:t>
    </dgm:pt>
    <dgm:pt modelId="{688386F4-9E90-554D-BDEC-5CF08560C3C9}" type="sibTrans" cxnId="{38FE24CB-A5E5-2D4A-8BF0-0152A35EAAB6}">
      <dgm:prSet/>
      <dgm:spPr/>
      <dgm:t>
        <a:bodyPr/>
        <a:lstStyle/>
        <a:p>
          <a:endParaRPr lang="en-GB"/>
        </a:p>
      </dgm:t>
    </dgm:pt>
    <dgm:pt modelId="{43D4B4FC-EC62-FC4A-829B-F02E15C41278}">
      <dgm:prSet phldrT="[Text]"/>
      <dgm:spPr/>
      <dgm:t>
        <a:bodyPr/>
        <a:lstStyle/>
        <a:p>
          <a:r>
            <a:rPr lang="en-GB" dirty="0"/>
            <a:t>Colour</a:t>
          </a:r>
        </a:p>
      </dgm:t>
    </dgm:pt>
    <dgm:pt modelId="{24EF56EA-B44B-1647-8522-BC254AB054AB}" type="parTrans" cxnId="{F2956666-0FE1-0547-9ECB-8883A82A10EC}">
      <dgm:prSet/>
      <dgm:spPr/>
      <dgm:t>
        <a:bodyPr/>
        <a:lstStyle/>
        <a:p>
          <a:endParaRPr lang="en-GB" dirty="0"/>
        </a:p>
      </dgm:t>
    </dgm:pt>
    <dgm:pt modelId="{5DC2F763-33FB-B046-80C8-611EFA91D9B0}" type="sibTrans" cxnId="{F2956666-0FE1-0547-9ECB-8883A82A10EC}">
      <dgm:prSet/>
      <dgm:spPr/>
      <dgm:t>
        <a:bodyPr/>
        <a:lstStyle/>
        <a:p>
          <a:endParaRPr lang="en-GB"/>
        </a:p>
      </dgm:t>
    </dgm:pt>
    <dgm:pt modelId="{5FC50B54-7596-F54A-AB39-788D132E7249}">
      <dgm:prSet phldrT="[Text]"/>
      <dgm:spPr/>
      <dgm:t>
        <a:bodyPr/>
        <a:lstStyle/>
        <a:p>
          <a:r>
            <a:rPr lang="en-GB" dirty="0"/>
            <a:t>Habitat</a:t>
          </a:r>
        </a:p>
      </dgm:t>
    </dgm:pt>
    <dgm:pt modelId="{6442B380-4442-F344-815A-95E8A3E36ED0}" type="parTrans" cxnId="{43EF2344-D4FB-6045-9773-A0B8BD74D11A}">
      <dgm:prSet/>
      <dgm:spPr/>
      <dgm:t>
        <a:bodyPr/>
        <a:lstStyle/>
        <a:p>
          <a:endParaRPr lang="en-GB" dirty="0"/>
        </a:p>
      </dgm:t>
    </dgm:pt>
    <dgm:pt modelId="{4A7E863F-B12C-F442-A10E-757ED93BBA83}" type="sibTrans" cxnId="{43EF2344-D4FB-6045-9773-A0B8BD74D11A}">
      <dgm:prSet/>
      <dgm:spPr/>
      <dgm:t>
        <a:bodyPr/>
        <a:lstStyle/>
        <a:p>
          <a:endParaRPr lang="en-GB"/>
        </a:p>
      </dgm:t>
    </dgm:pt>
    <dgm:pt modelId="{CD904262-D85B-B244-8714-5D4B6FA8322D}">
      <dgm:prSet/>
      <dgm:spPr/>
      <dgm:t>
        <a:bodyPr/>
        <a:lstStyle/>
        <a:p>
          <a:r>
            <a:rPr lang="en-GB" dirty="0"/>
            <a:t>Sound</a:t>
          </a:r>
        </a:p>
      </dgm:t>
    </dgm:pt>
    <dgm:pt modelId="{4EC53D6E-99CE-654E-8587-369484A22671}" type="parTrans" cxnId="{8D3DDE2E-3762-EE4C-8CD9-1CF5026D058A}">
      <dgm:prSet/>
      <dgm:spPr/>
      <dgm:t>
        <a:bodyPr/>
        <a:lstStyle/>
        <a:p>
          <a:endParaRPr lang="en-GB" dirty="0"/>
        </a:p>
      </dgm:t>
    </dgm:pt>
    <dgm:pt modelId="{1C840429-C6CE-C14B-9106-5BAB61DE95C5}" type="sibTrans" cxnId="{8D3DDE2E-3762-EE4C-8CD9-1CF5026D058A}">
      <dgm:prSet/>
      <dgm:spPr/>
      <dgm:t>
        <a:bodyPr/>
        <a:lstStyle/>
        <a:p>
          <a:endParaRPr lang="en-GB"/>
        </a:p>
      </dgm:t>
    </dgm:pt>
    <dgm:pt modelId="{3B7A2548-A4C7-F949-9412-2FD1FBC363FE}" type="pres">
      <dgm:prSet presAssocID="{5BE1745D-0D50-1D45-8617-E8BD06E43CE1}" presName="cycle" presStyleCnt="0">
        <dgm:presLayoutVars>
          <dgm:chMax val="1"/>
          <dgm:dir/>
          <dgm:animLvl val="ctr"/>
          <dgm:resizeHandles val="exact"/>
        </dgm:presLayoutVars>
      </dgm:prSet>
      <dgm:spPr/>
    </dgm:pt>
    <dgm:pt modelId="{2695C926-2D35-EE43-8050-17CAC358E4F4}" type="pres">
      <dgm:prSet presAssocID="{3230824A-7248-B44C-A1D0-2010F3B7BF24}" presName="centerShape" presStyleLbl="node0" presStyleIdx="0" presStyleCnt="1"/>
      <dgm:spPr/>
    </dgm:pt>
    <dgm:pt modelId="{99F4BDEB-9BBB-8848-B8E8-0C43927119DB}" type="pres">
      <dgm:prSet presAssocID="{32031423-0975-234E-B609-D918E6069F82}" presName="Name9" presStyleLbl="parChTrans1D2" presStyleIdx="0" presStyleCnt="5"/>
      <dgm:spPr/>
    </dgm:pt>
    <dgm:pt modelId="{130C9503-7560-3D49-90D3-7F130AEE0BF3}" type="pres">
      <dgm:prSet presAssocID="{32031423-0975-234E-B609-D918E6069F82}" presName="connTx" presStyleLbl="parChTrans1D2" presStyleIdx="0" presStyleCnt="5"/>
      <dgm:spPr/>
    </dgm:pt>
    <dgm:pt modelId="{85D2DF24-FBCE-6849-AF93-3371E84BD3B2}" type="pres">
      <dgm:prSet presAssocID="{02424436-4D94-E746-9FC3-AF280D00667F}" presName="node" presStyleLbl="node1" presStyleIdx="0" presStyleCnt="5">
        <dgm:presLayoutVars>
          <dgm:bulletEnabled val="1"/>
        </dgm:presLayoutVars>
      </dgm:prSet>
      <dgm:spPr/>
    </dgm:pt>
    <dgm:pt modelId="{8FA70B5D-310B-154A-ADE4-26BFF05E5E7F}" type="pres">
      <dgm:prSet presAssocID="{248DE497-C495-0B43-9683-CD439E2FBC13}" presName="Name9" presStyleLbl="parChTrans1D2" presStyleIdx="1" presStyleCnt="5"/>
      <dgm:spPr/>
    </dgm:pt>
    <dgm:pt modelId="{C0A006BE-8C00-C94A-BD5C-409376E8980B}" type="pres">
      <dgm:prSet presAssocID="{248DE497-C495-0B43-9683-CD439E2FBC13}" presName="connTx" presStyleLbl="parChTrans1D2" presStyleIdx="1" presStyleCnt="5"/>
      <dgm:spPr/>
    </dgm:pt>
    <dgm:pt modelId="{4DF9324C-5ADA-9E49-AD53-80A0F8B43EFC}" type="pres">
      <dgm:prSet presAssocID="{FB9D3163-7124-5141-A62E-C0FAD41C3000}" presName="node" presStyleLbl="node1" presStyleIdx="1" presStyleCnt="5">
        <dgm:presLayoutVars>
          <dgm:bulletEnabled val="1"/>
        </dgm:presLayoutVars>
      </dgm:prSet>
      <dgm:spPr/>
    </dgm:pt>
    <dgm:pt modelId="{FDB538FF-4786-8640-8920-BAB5A0A7018A}" type="pres">
      <dgm:prSet presAssocID="{24EF56EA-B44B-1647-8522-BC254AB054AB}" presName="Name9" presStyleLbl="parChTrans1D2" presStyleIdx="2" presStyleCnt="5"/>
      <dgm:spPr/>
    </dgm:pt>
    <dgm:pt modelId="{3C335FF6-E1AC-0543-BEEF-25B571826CB5}" type="pres">
      <dgm:prSet presAssocID="{24EF56EA-B44B-1647-8522-BC254AB054AB}" presName="connTx" presStyleLbl="parChTrans1D2" presStyleIdx="2" presStyleCnt="5"/>
      <dgm:spPr/>
    </dgm:pt>
    <dgm:pt modelId="{F46A368A-8497-AA49-B438-657FCA35EB6C}" type="pres">
      <dgm:prSet presAssocID="{43D4B4FC-EC62-FC4A-829B-F02E15C41278}" presName="node" presStyleLbl="node1" presStyleIdx="2" presStyleCnt="5">
        <dgm:presLayoutVars>
          <dgm:bulletEnabled val="1"/>
        </dgm:presLayoutVars>
      </dgm:prSet>
      <dgm:spPr/>
    </dgm:pt>
    <dgm:pt modelId="{1C383F65-76AA-1E4B-AAF5-893E09E685C6}" type="pres">
      <dgm:prSet presAssocID="{6442B380-4442-F344-815A-95E8A3E36ED0}" presName="Name9" presStyleLbl="parChTrans1D2" presStyleIdx="3" presStyleCnt="5"/>
      <dgm:spPr/>
    </dgm:pt>
    <dgm:pt modelId="{9BF3F8C6-CA6C-9A49-A212-60961CFD7CD2}" type="pres">
      <dgm:prSet presAssocID="{6442B380-4442-F344-815A-95E8A3E36ED0}" presName="connTx" presStyleLbl="parChTrans1D2" presStyleIdx="3" presStyleCnt="5"/>
      <dgm:spPr/>
    </dgm:pt>
    <dgm:pt modelId="{692A7E87-0D9B-DF41-AB88-99C3DDFA76D9}" type="pres">
      <dgm:prSet presAssocID="{5FC50B54-7596-F54A-AB39-788D132E7249}" presName="node" presStyleLbl="node1" presStyleIdx="3" presStyleCnt="5">
        <dgm:presLayoutVars>
          <dgm:bulletEnabled val="1"/>
        </dgm:presLayoutVars>
      </dgm:prSet>
      <dgm:spPr/>
    </dgm:pt>
    <dgm:pt modelId="{C7C4FD73-2EC0-FD44-9D74-523DC4AE98FB}" type="pres">
      <dgm:prSet presAssocID="{4EC53D6E-99CE-654E-8587-369484A22671}" presName="Name9" presStyleLbl="parChTrans1D2" presStyleIdx="4" presStyleCnt="5"/>
      <dgm:spPr/>
    </dgm:pt>
    <dgm:pt modelId="{1296F222-81D3-9344-A35A-07876BF24E02}" type="pres">
      <dgm:prSet presAssocID="{4EC53D6E-99CE-654E-8587-369484A22671}" presName="connTx" presStyleLbl="parChTrans1D2" presStyleIdx="4" presStyleCnt="5"/>
      <dgm:spPr/>
    </dgm:pt>
    <dgm:pt modelId="{85A6A609-4622-3B40-9931-4B3AAB799FB6}" type="pres">
      <dgm:prSet presAssocID="{CD904262-D85B-B244-8714-5D4B6FA8322D}" presName="node" presStyleLbl="node1" presStyleIdx="4" presStyleCnt="5">
        <dgm:presLayoutVars>
          <dgm:bulletEnabled val="1"/>
        </dgm:presLayoutVars>
      </dgm:prSet>
      <dgm:spPr/>
    </dgm:pt>
  </dgm:ptLst>
  <dgm:cxnLst>
    <dgm:cxn modelId="{79283309-C7AF-DC44-A9AB-4C31F5F0831B}" type="presOf" srcId="{3230824A-7248-B44C-A1D0-2010F3B7BF24}" destId="{2695C926-2D35-EE43-8050-17CAC358E4F4}" srcOrd="0" destOrd="0" presId="urn:microsoft.com/office/officeart/2005/8/layout/radial1"/>
    <dgm:cxn modelId="{6AE8E50D-B609-1043-AC07-A768AEB2341F}" type="presOf" srcId="{248DE497-C495-0B43-9683-CD439E2FBC13}" destId="{C0A006BE-8C00-C94A-BD5C-409376E8980B}" srcOrd="1" destOrd="0" presId="urn:microsoft.com/office/officeart/2005/8/layout/radial1"/>
    <dgm:cxn modelId="{E77A6112-D2B2-D244-A14E-C87ED31FD7D5}" type="presOf" srcId="{43D4B4FC-EC62-FC4A-829B-F02E15C41278}" destId="{F46A368A-8497-AA49-B438-657FCA35EB6C}" srcOrd="0" destOrd="0" presId="urn:microsoft.com/office/officeart/2005/8/layout/radial1"/>
    <dgm:cxn modelId="{CEA65614-1034-6A43-8D63-E0A7ACB19A54}" srcId="{3230824A-7248-B44C-A1D0-2010F3B7BF24}" destId="{02424436-4D94-E746-9FC3-AF280D00667F}" srcOrd="0" destOrd="0" parTransId="{32031423-0975-234E-B609-D918E6069F82}" sibTransId="{81F4F5F6-FDC2-744F-ACFB-BEA77124E4D0}"/>
    <dgm:cxn modelId="{8D3DDE2E-3762-EE4C-8CD9-1CF5026D058A}" srcId="{3230824A-7248-B44C-A1D0-2010F3B7BF24}" destId="{CD904262-D85B-B244-8714-5D4B6FA8322D}" srcOrd="4" destOrd="0" parTransId="{4EC53D6E-99CE-654E-8587-369484A22671}" sibTransId="{1C840429-C6CE-C14B-9106-5BAB61DE95C5}"/>
    <dgm:cxn modelId="{A22FB530-EDB6-F74B-98D3-D288E9A40B59}" type="presOf" srcId="{6442B380-4442-F344-815A-95E8A3E36ED0}" destId="{1C383F65-76AA-1E4B-AAF5-893E09E685C6}" srcOrd="0" destOrd="0" presId="urn:microsoft.com/office/officeart/2005/8/layout/radial1"/>
    <dgm:cxn modelId="{941A063F-616E-E044-91E0-4E29078C0E1E}" type="presOf" srcId="{4EC53D6E-99CE-654E-8587-369484A22671}" destId="{1296F222-81D3-9344-A35A-07876BF24E02}" srcOrd="1" destOrd="0" presId="urn:microsoft.com/office/officeart/2005/8/layout/radial1"/>
    <dgm:cxn modelId="{54B6E85D-7735-834B-875E-42024282F7CC}" srcId="{5BE1745D-0D50-1D45-8617-E8BD06E43CE1}" destId="{3230824A-7248-B44C-A1D0-2010F3B7BF24}" srcOrd="0" destOrd="0" parTransId="{4F827AF7-7AEC-7D41-A584-BB41F8E6CD4A}" sibTransId="{D600C0B2-B79B-3A45-A3C0-55644BE5EFB5}"/>
    <dgm:cxn modelId="{43EF2344-D4FB-6045-9773-A0B8BD74D11A}" srcId="{3230824A-7248-B44C-A1D0-2010F3B7BF24}" destId="{5FC50B54-7596-F54A-AB39-788D132E7249}" srcOrd="3" destOrd="0" parTransId="{6442B380-4442-F344-815A-95E8A3E36ED0}" sibTransId="{4A7E863F-B12C-F442-A10E-757ED93BBA83}"/>
    <dgm:cxn modelId="{DE7AFE45-1A4F-FF42-9237-ABE07C8FE9FE}" type="presOf" srcId="{32031423-0975-234E-B609-D918E6069F82}" destId="{99F4BDEB-9BBB-8848-B8E8-0C43927119DB}" srcOrd="0" destOrd="0" presId="urn:microsoft.com/office/officeart/2005/8/layout/radial1"/>
    <dgm:cxn modelId="{F2956666-0FE1-0547-9ECB-8883A82A10EC}" srcId="{3230824A-7248-B44C-A1D0-2010F3B7BF24}" destId="{43D4B4FC-EC62-FC4A-829B-F02E15C41278}" srcOrd="2" destOrd="0" parTransId="{24EF56EA-B44B-1647-8522-BC254AB054AB}" sibTransId="{5DC2F763-33FB-B046-80C8-611EFA91D9B0}"/>
    <dgm:cxn modelId="{DEA2806C-B312-DA4F-80E5-6C7D3901B807}" type="presOf" srcId="{5BE1745D-0D50-1D45-8617-E8BD06E43CE1}" destId="{3B7A2548-A4C7-F949-9412-2FD1FBC363FE}" srcOrd="0" destOrd="0" presId="urn:microsoft.com/office/officeart/2005/8/layout/radial1"/>
    <dgm:cxn modelId="{0B812B70-B8F6-064D-B7BC-F0BB8C50CF33}" type="presOf" srcId="{CD904262-D85B-B244-8714-5D4B6FA8322D}" destId="{85A6A609-4622-3B40-9931-4B3AAB799FB6}" srcOrd="0" destOrd="0" presId="urn:microsoft.com/office/officeart/2005/8/layout/radial1"/>
    <dgm:cxn modelId="{8B4C6089-0C2C-664A-8FD0-4F5BD4871D2B}" type="presOf" srcId="{5FC50B54-7596-F54A-AB39-788D132E7249}" destId="{692A7E87-0D9B-DF41-AB88-99C3DDFA76D9}" srcOrd="0" destOrd="0" presId="urn:microsoft.com/office/officeart/2005/8/layout/radial1"/>
    <dgm:cxn modelId="{5A531E8D-C85F-D84D-AC80-6223A2E098A0}" type="presOf" srcId="{4EC53D6E-99CE-654E-8587-369484A22671}" destId="{C7C4FD73-2EC0-FD44-9D74-523DC4AE98FB}" srcOrd="0" destOrd="0" presId="urn:microsoft.com/office/officeart/2005/8/layout/radial1"/>
    <dgm:cxn modelId="{54D76599-EF06-9B44-96C0-1AC68A793BB8}" type="presOf" srcId="{248DE497-C495-0B43-9683-CD439E2FBC13}" destId="{8FA70B5D-310B-154A-ADE4-26BFF05E5E7F}" srcOrd="0" destOrd="0" presId="urn:microsoft.com/office/officeart/2005/8/layout/radial1"/>
    <dgm:cxn modelId="{A8482B9A-3F2E-C149-80C4-BABA4A1069E4}" type="presOf" srcId="{24EF56EA-B44B-1647-8522-BC254AB054AB}" destId="{FDB538FF-4786-8640-8920-BAB5A0A7018A}" srcOrd="0" destOrd="0" presId="urn:microsoft.com/office/officeart/2005/8/layout/radial1"/>
    <dgm:cxn modelId="{77324FA7-CF65-6642-99A8-9E19A837CE1B}" type="presOf" srcId="{32031423-0975-234E-B609-D918E6069F82}" destId="{130C9503-7560-3D49-90D3-7F130AEE0BF3}" srcOrd="1" destOrd="0" presId="urn:microsoft.com/office/officeart/2005/8/layout/radial1"/>
    <dgm:cxn modelId="{38FE24CB-A5E5-2D4A-8BF0-0152A35EAAB6}" srcId="{3230824A-7248-B44C-A1D0-2010F3B7BF24}" destId="{FB9D3163-7124-5141-A62E-C0FAD41C3000}" srcOrd="1" destOrd="0" parTransId="{248DE497-C495-0B43-9683-CD439E2FBC13}" sibTransId="{688386F4-9E90-554D-BDEC-5CF08560C3C9}"/>
    <dgm:cxn modelId="{92A16FDD-4F2C-E946-9014-143867B9152E}" type="presOf" srcId="{6442B380-4442-F344-815A-95E8A3E36ED0}" destId="{9BF3F8C6-CA6C-9A49-A212-60961CFD7CD2}" srcOrd="1" destOrd="0" presId="urn:microsoft.com/office/officeart/2005/8/layout/radial1"/>
    <dgm:cxn modelId="{2D4A11DE-DBCA-344B-8479-FEC58DA670FB}" type="presOf" srcId="{24EF56EA-B44B-1647-8522-BC254AB054AB}" destId="{3C335FF6-E1AC-0543-BEEF-25B571826CB5}" srcOrd="1" destOrd="0" presId="urn:microsoft.com/office/officeart/2005/8/layout/radial1"/>
    <dgm:cxn modelId="{C048C4EF-6B2E-1A43-B72C-98ADBAA548B2}" type="presOf" srcId="{02424436-4D94-E746-9FC3-AF280D00667F}" destId="{85D2DF24-FBCE-6849-AF93-3371E84BD3B2}" srcOrd="0" destOrd="0" presId="urn:microsoft.com/office/officeart/2005/8/layout/radial1"/>
    <dgm:cxn modelId="{C380C0F4-0AE3-DA40-A87A-FB7562F75F5B}" type="presOf" srcId="{FB9D3163-7124-5141-A62E-C0FAD41C3000}" destId="{4DF9324C-5ADA-9E49-AD53-80A0F8B43EFC}" srcOrd="0" destOrd="0" presId="urn:microsoft.com/office/officeart/2005/8/layout/radial1"/>
    <dgm:cxn modelId="{94F7FA35-0EE6-2549-9247-F5713DF98774}" type="presParOf" srcId="{3B7A2548-A4C7-F949-9412-2FD1FBC363FE}" destId="{2695C926-2D35-EE43-8050-17CAC358E4F4}" srcOrd="0" destOrd="0" presId="urn:microsoft.com/office/officeart/2005/8/layout/radial1"/>
    <dgm:cxn modelId="{FD11EDCD-A068-884C-BED4-A14F88D9AF2E}" type="presParOf" srcId="{3B7A2548-A4C7-F949-9412-2FD1FBC363FE}" destId="{99F4BDEB-9BBB-8848-B8E8-0C43927119DB}" srcOrd="1" destOrd="0" presId="urn:microsoft.com/office/officeart/2005/8/layout/radial1"/>
    <dgm:cxn modelId="{FAFA5107-DF52-544A-9056-35F1A21E850D}" type="presParOf" srcId="{99F4BDEB-9BBB-8848-B8E8-0C43927119DB}" destId="{130C9503-7560-3D49-90D3-7F130AEE0BF3}" srcOrd="0" destOrd="0" presId="urn:microsoft.com/office/officeart/2005/8/layout/radial1"/>
    <dgm:cxn modelId="{09B4DD76-367E-864A-ACB1-A197AA03DAAB}" type="presParOf" srcId="{3B7A2548-A4C7-F949-9412-2FD1FBC363FE}" destId="{85D2DF24-FBCE-6849-AF93-3371E84BD3B2}" srcOrd="2" destOrd="0" presId="urn:microsoft.com/office/officeart/2005/8/layout/radial1"/>
    <dgm:cxn modelId="{CEA6AB54-B218-7B4D-A120-BC2D3F198C4F}" type="presParOf" srcId="{3B7A2548-A4C7-F949-9412-2FD1FBC363FE}" destId="{8FA70B5D-310B-154A-ADE4-26BFF05E5E7F}" srcOrd="3" destOrd="0" presId="urn:microsoft.com/office/officeart/2005/8/layout/radial1"/>
    <dgm:cxn modelId="{0E2C48FD-0482-8144-91A1-DCA0A704B66B}" type="presParOf" srcId="{8FA70B5D-310B-154A-ADE4-26BFF05E5E7F}" destId="{C0A006BE-8C00-C94A-BD5C-409376E8980B}" srcOrd="0" destOrd="0" presId="urn:microsoft.com/office/officeart/2005/8/layout/radial1"/>
    <dgm:cxn modelId="{07F7E68E-9ED8-014D-BA2B-378868CA435E}" type="presParOf" srcId="{3B7A2548-A4C7-F949-9412-2FD1FBC363FE}" destId="{4DF9324C-5ADA-9E49-AD53-80A0F8B43EFC}" srcOrd="4" destOrd="0" presId="urn:microsoft.com/office/officeart/2005/8/layout/radial1"/>
    <dgm:cxn modelId="{743F155D-7495-524F-8DCB-3BCFA1121C22}" type="presParOf" srcId="{3B7A2548-A4C7-F949-9412-2FD1FBC363FE}" destId="{FDB538FF-4786-8640-8920-BAB5A0A7018A}" srcOrd="5" destOrd="0" presId="urn:microsoft.com/office/officeart/2005/8/layout/radial1"/>
    <dgm:cxn modelId="{0EB5427B-02F8-C441-AD9F-1159431C8128}" type="presParOf" srcId="{FDB538FF-4786-8640-8920-BAB5A0A7018A}" destId="{3C335FF6-E1AC-0543-BEEF-25B571826CB5}" srcOrd="0" destOrd="0" presId="urn:microsoft.com/office/officeart/2005/8/layout/radial1"/>
    <dgm:cxn modelId="{2FB281C4-1FE7-F446-B61F-D624031E244C}" type="presParOf" srcId="{3B7A2548-A4C7-F949-9412-2FD1FBC363FE}" destId="{F46A368A-8497-AA49-B438-657FCA35EB6C}" srcOrd="6" destOrd="0" presId="urn:microsoft.com/office/officeart/2005/8/layout/radial1"/>
    <dgm:cxn modelId="{374E804C-F26F-434F-87D9-DD82CE35B51F}" type="presParOf" srcId="{3B7A2548-A4C7-F949-9412-2FD1FBC363FE}" destId="{1C383F65-76AA-1E4B-AAF5-893E09E685C6}" srcOrd="7" destOrd="0" presId="urn:microsoft.com/office/officeart/2005/8/layout/radial1"/>
    <dgm:cxn modelId="{E5EE569A-25FD-234B-98B4-B7B882C759A0}" type="presParOf" srcId="{1C383F65-76AA-1E4B-AAF5-893E09E685C6}" destId="{9BF3F8C6-CA6C-9A49-A212-60961CFD7CD2}" srcOrd="0" destOrd="0" presId="urn:microsoft.com/office/officeart/2005/8/layout/radial1"/>
    <dgm:cxn modelId="{F4950288-43AD-0746-854F-53F598F25FB7}" type="presParOf" srcId="{3B7A2548-A4C7-F949-9412-2FD1FBC363FE}" destId="{692A7E87-0D9B-DF41-AB88-99C3DDFA76D9}" srcOrd="8" destOrd="0" presId="urn:microsoft.com/office/officeart/2005/8/layout/radial1"/>
    <dgm:cxn modelId="{B9484B0A-30F3-C241-BF0A-472654F1A9D2}" type="presParOf" srcId="{3B7A2548-A4C7-F949-9412-2FD1FBC363FE}" destId="{C7C4FD73-2EC0-FD44-9D74-523DC4AE98FB}" srcOrd="9" destOrd="0" presId="urn:microsoft.com/office/officeart/2005/8/layout/radial1"/>
    <dgm:cxn modelId="{C883C380-A284-2D4D-AF64-9C3D646DDB01}" type="presParOf" srcId="{C7C4FD73-2EC0-FD44-9D74-523DC4AE98FB}" destId="{1296F222-81D3-9344-A35A-07876BF24E02}" srcOrd="0" destOrd="0" presId="urn:microsoft.com/office/officeart/2005/8/layout/radial1"/>
    <dgm:cxn modelId="{D3CD0F6C-BDD3-0B47-9BF9-4A3DE8B15B15}" type="presParOf" srcId="{3B7A2548-A4C7-F949-9412-2FD1FBC363FE}" destId="{85A6A609-4622-3B40-9931-4B3AAB799FB6}"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95C926-2D35-EE43-8050-17CAC358E4F4}">
      <dsp:nvSpPr>
        <dsp:cNvPr id="0" name=""/>
        <dsp:cNvSpPr/>
      </dsp:nvSpPr>
      <dsp:spPr>
        <a:xfrm>
          <a:off x="3440720" y="1756353"/>
          <a:ext cx="1348159" cy="1348159"/>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GB" sz="1300" kern="1200" dirty="0"/>
            <a:t>Bird Identification</a:t>
          </a:r>
        </a:p>
      </dsp:txBody>
      <dsp:txXfrm>
        <a:off x="3638153" y="1953786"/>
        <a:ext cx="953293" cy="953293"/>
      </dsp:txXfrm>
    </dsp:sp>
    <dsp:sp modelId="{99F4BDEB-9BBB-8848-B8E8-0C43927119DB}">
      <dsp:nvSpPr>
        <dsp:cNvPr id="0" name=""/>
        <dsp:cNvSpPr/>
      </dsp:nvSpPr>
      <dsp:spPr>
        <a:xfrm rot="16200000">
          <a:off x="3912093" y="1538902"/>
          <a:ext cx="405413" cy="29487"/>
        </a:xfrm>
        <a:custGeom>
          <a:avLst/>
          <a:gdLst/>
          <a:ahLst/>
          <a:cxnLst/>
          <a:rect l="0" t="0" r="0" b="0"/>
          <a:pathLst>
            <a:path>
              <a:moveTo>
                <a:pt x="0" y="14743"/>
              </a:moveTo>
              <a:lnTo>
                <a:pt x="405413" y="1474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dirty="0"/>
        </a:p>
      </dsp:txBody>
      <dsp:txXfrm>
        <a:off x="4104664" y="1543511"/>
        <a:ext cx="20270" cy="20270"/>
      </dsp:txXfrm>
    </dsp:sp>
    <dsp:sp modelId="{85D2DF24-FBCE-6849-AF93-3371E84BD3B2}">
      <dsp:nvSpPr>
        <dsp:cNvPr id="0" name=""/>
        <dsp:cNvSpPr/>
      </dsp:nvSpPr>
      <dsp:spPr>
        <a:xfrm>
          <a:off x="3440720" y="2780"/>
          <a:ext cx="1348159" cy="1348159"/>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GB" sz="2400" kern="1200" dirty="0"/>
            <a:t>Size</a:t>
          </a:r>
        </a:p>
      </dsp:txBody>
      <dsp:txXfrm>
        <a:off x="3638153" y="200213"/>
        <a:ext cx="953293" cy="953293"/>
      </dsp:txXfrm>
    </dsp:sp>
    <dsp:sp modelId="{8FA70B5D-310B-154A-ADE4-26BFF05E5E7F}">
      <dsp:nvSpPr>
        <dsp:cNvPr id="0" name=""/>
        <dsp:cNvSpPr/>
      </dsp:nvSpPr>
      <dsp:spPr>
        <a:xfrm rot="20520000">
          <a:off x="4745966" y="2144747"/>
          <a:ext cx="405413" cy="29487"/>
        </a:xfrm>
        <a:custGeom>
          <a:avLst/>
          <a:gdLst/>
          <a:ahLst/>
          <a:cxnLst/>
          <a:rect l="0" t="0" r="0" b="0"/>
          <a:pathLst>
            <a:path>
              <a:moveTo>
                <a:pt x="0" y="14743"/>
              </a:moveTo>
              <a:lnTo>
                <a:pt x="405413" y="1474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dirty="0"/>
        </a:p>
      </dsp:txBody>
      <dsp:txXfrm>
        <a:off x="4938538" y="2149355"/>
        <a:ext cx="20270" cy="20270"/>
      </dsp:txXfrm>
    </dsp:sp>
    <dsp:sp modelId="{4DF9324C-5ADA-9E49-AD53-80A0F8B43EFC}">
      <dsp:nvSpPr>
        <dsp:cNvPr id="0" name=""/>
        <dsp:cNvSpPr/>
      </dsp:nvSpPr>
      <dsp:spPr>
        <a:xfrm>
          <a:off x="5108466" y="1214469"/>
          <a:ext cx="1348159" cy="1348159"/>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GB" sz="2400" kern="1200" dirty="0"/>
            <a:t>Shape</a:t>
          </a:r>
        </a:p>
      </dsp:txBody>
      <dsp:txXfrm>
        <a:off x="5305899" y="1411902"/>
        <a:ext cx="953293" cy="953293"/>
      </dsp:txXfrm>
    </dsp:sp>
    <dsp:sp modelId="{FDB538FF-4786-8640-8920-BAB5A0A7018A}">
      <dsp:nvSpPr>
        <dsp:cNvPr id="0" name=""/>
        <dsp:cNvSpPr/>
      </dsp:nvSpPr>
      <dsp:spPr>
        <a:xfrm rot="3240000">
          <a:off x="4427455" y="3125024"/>
          <a:ext cx="405413" cy="29487"/>
        </a:xfrm>
        <a:custGeom>
          <a:avLst/>
          <a:gdLst/>
          <a:ahLst/>
          <a:cxnLst/>
          <a:rect l="0" t="0" r="0" b="0"/>
          <a:pathLst>
            <a:path>
              <a:moveTo>
                <a:pt x="0" y="14743"/>
              </a:moveTo>
              <a:lnTo>
                <a:pt x="405413" y="1474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dirty="0"/>
        </a:p>
      </dsp:txBody>
      <dsp:txXfrm>
        <a:off x="4620026" y="3129632"/>
        <a:ext cx="20270" cy="20270"/>
      </dsp:txXfrm>
    </dsp:sp>
    <dsp:sp modelId="{F46A368A-8497-AA49-B438-657FCA35EB6C}">
      <dsp:nvSpPr>
        <dsp:cNvPr id="0" name=""/>
        <dsp:cNvSpPr/>
      </dsp:nvSpPr>
      <dsp:spPr>
        <a:xfrm>
          <a:off x="4471444" y="3175023"/>
          <a:ext cx="1348159" cy="1348159"/>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GB" sz="2400" kern="1200" dirty="0"/>
            <a:t>Colour</a:t>
          </a:r>
        </a:p>
      </dsp:txBody>
      <dsp:txXfrm>
        <a:off x="4668877" y="3372456"/>
        <a:ext cx="953293" cy="953293"/>
      </dsp:txXfrm>
    </dsp:sp>
    <dsp:sp modelId="{1C383F65-76AA-1E4B-AAF5-893E09E685C6}">
      <dsp:nvSpPr>
        <dsp:cNvPr id="0" name=""/>
        <dsp:cNvSpPr/>
      </dsp:nvSpPr>
      <dsp:spPr>
        <a:xfrm rot="7560000">
          <a:off x="3396731" y="3125024"/>
          <a:ext cx="405413" cy="29487"/>
        </a:xfrm>
        <a:custGeom>
          <a:avLst/>
          <a:gdLst/>
          <a:ahLst/>
          <a:cxnLst/>
          <a:rect l="0" t="0" r="0" b="0"/>
          <a:pathLst>
            <a:path>
              <a:moveTo>
                <a:pt x="0" y="14743"/>
              </a:moveTo>
              <a:lnTo>
                <a:pt x="405413" y="1474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dirty="0"/>
        </a:p>
      </dsp:txBody>
      <dsp:txXfrm rot="10800000">
        <a:off x="3589302" y="3129632"/>
        <a:ext cx="20270" cy="20270"/>
      </dsp:txXfrm>
    </dsp:sp>
    <dsp:sp modelId="{692A7E87-0D9B-DF41-AB88-99C3DDFA76D9}">
      <dsp:nvSpPr>
        <dsp:cNvPr id="0" name=""/>
        <dsp:cNvSpPr/>
      </dsp:nvSpPr>
      <dsp:spPr>
        <a:xfrm>
          <a:off x="2409996" y="3175023"/>
          <a:ext cx="1348159" cy="1348159"/>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GB" sz="2400" kern="1200" dirty="0"/>
            <a:t>Habitat</a:t>
          </a:r>
        </a:p>
      </dsp:txBody>
      <dsp:txXfrm>
        <a:off x="2607429" y="3372456"/>
        <a:ext cx="953293" cy="953293"/>
      </dsp:txXfrm>
    </dsp:sp>
    <dsp:sp modelId="{C7C4FD73-2EC0-FD44-9D74-523DC4AE98FB}">
      <dsp:nvSpPr>
        <dsp:cNvPr id="0" name=""/>
        <dsp:cNvSpPr/>
      </dsp:nvSpPr>
      <dsp:spPr>
        <a:xfrm rot="11880000">
          <a:off x="3078220" y="2144747"/>
          <a:ext cx="405413" cy="29487"/>
        </a:xfrm>
        <a:custGeom>
          <a:avLst/>
          <a:gdLst/>
          <a:ahLst/>
          <a:cxnLst/>
          <a:rect l="0" t="0" r="0" b="0"/>
          <a:pathLst>
            <a:path>
              <a:moveTo>
                <a:pt x="0" y="14743"/>
              </a:moveTo>
              <a:lnTo>
                <a:pt x="405413" y="1474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dirty="0"/>
        </a:p>
      </dsp:txBody>
      <dsp:txXfrm rot="10800000">
        <a:off x="3270791" y="2149355"/>
        <a:ext cx="20270" cy="20270"/>
      </dsp:txXfrm>
    </dsp:sp>
    <dsp:sp modelId="{85A6A609-4622-3B40-9931-4B3AAB799FB6}">
      <dsp:nvSpPr>
        <dsp:cNvPr id="0" name=""/>
        <dsp:cNvSpPr/>
      </dsp:nvSpPr>
      <dsp:spPr>
        <a:xfrm>
          <a:off x="1772973" y="1214469"/>
          <a:ext cx="1348159" cy="1348159"/>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GB" sz="2400" kern="1200" dirty="0"/>
            <a:t>Sound</a:t>
          </a:r>
        </a:p>
      </dsp:txBody>
      <dsp:txXfrm>
        <a:off x="1970406" y="1411902"/>
        <a:ext cx="953293" cy="953293"/>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483033-F114-6744-8BE7-5F64D3C33E54}" type="datetimeFigureOut">
              <a:rPr lang="en-US" smtClean="0"/>
              <a:pPr/>
              <a:t>7/19/2018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FC2F18-3611-9D4B-A2D4-30DD2BBE43BD}" type="slidenum">
              <a:rPr lang="en-US" smtClean="0"/>
              <a:pPr/>
              <a:t>‹#›</a:t>
            </a:fld>
            <a:endParaRPr lang="en-US" dirty="0"/>
          </a:p>
        </p:txBody>
      </p:sp>
    </p:spTree>
    <p:extLst>
      <p:ext uri="{BB962C8B-B14F-4D97-AF65-F5344CB8AC3E}">
        <p14:creationId xmlns:p14="http://schemas.microsoft.com/office/powerpoint/2010/main" val="387246765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0FC2F18-3611-9D4B-A2D4-30DD2BBE43BD}" type="slidenum">
              <a:rPr lang="en-US" smtClean="0"/>
              <a:pPr/>
              <a:t>69</a:t>
            </a:fld>
            <a:endParaRPr lang="en-US" dirty="0"/>
          </a:p>
        </p:txBody>
      </p:sp>
    </p:spTree>
    <p:extLst>
      <p:ext uri="{BB962C8B-B14F-4D97-AF65-F5344CB8AC3E}">
        <p14:creationId xmlns:p14="http://schemas.microsoft.com/office/powerpoint/2010/main" val="11833074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C6CF044E-3B00-8E46-B9C9-1F945E3887AE}" type="datetimeFigureOut">
              <a:rPr lang="en-US" smtClean="0"/>
              <a:pPr/>
              <a:t>7/19/2018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3056540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C6CF044E-3B00-8E46-B9C9-1F945E3887AE}" type="datetimeFigureOut">
              <a:rPr lang="en-US" smtClean="0"/>
              <a:pPr/>
              <a:t>7/19/2018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1069662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C6CF044E-3B00-8E46-B9C9-1F945E3887AE}" type="datetimeFigureOut">
              <a:rPr lang="en-US" smtClean="0"/>
              <a:pPr/>
              <a:t>7/19/2018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1976907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C6CF044E-3B00-8E46-B9C9-1F945E3887AE}" type="datetimeFigureOut">
              <a:rPr lang="en-US" smtClean="0"/>
              <a:pPr/>
              <a:t>7/19/2018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4115438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C6CF044E-3B00-8E46-B9C9-1F945E3887AE}" type="datetimeFigureOut">
              <a:rPr lang="en-US" smtClean="0"/>
              <a:pPr/>
              <a:t>7/19/2018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1741432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C6CF044E-3B00-8E46-B9C9-1F945E3887AE}" type="datetimeFigureOut">
              <a:rPr lang="en-US" smtClean="0"/>
              <a:pPr/>
              <a:t>7/19/2018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523018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C6CF044E-3B00-8E46-B9C9-1F945E3887AE}" type="datetimeFigureOut">
              <a:rPr lang="en-US" smtClean="0"/>
              <a:pPr/>
              <a:t>7/19/2018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16437783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C6CF044E-3B00-8E46-B9C9-1F945E3887AE}" type="datetimeFigureOut">
              <a:rPr lang="en-US" smtClean="0"/>
              <a:pPr/>
              <a:t>7/19/2018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3558616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CF044E-3B00-8E46-B9C9-1F945E3887AE}" type="datetimeFigureOut">
              <a:rPr lang="en-US" smtClean="0"/>
              <a:pPr/>
              <a:t>7/19/2018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27747759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C6CF044E-3B00-8E46-B9C9-1F945E3887AE}" type="datetimeFigureOut">
              <a:rPr lang="en-US" smtClean="0"/>
              <a:pPr/>
              <a:t>7/19/2018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2033377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C6CF044E-3B00-8E46-B9C9-1F945E3887AE}" type="datetimeFigureOut">
              <a:rPr lang="en-US" smtClean="0"/>
              <a:pPr/>
              <a:t>7/19/2018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3236549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CF044E-3B00-8E46-B9C9-1F945E3887AE}" type="datetimeFigureOut">
              <a:rPr lang="en-US" smtClean="0"/>
              <a:pPr/>
              <a:t>7/19/2018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11379436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ypte.org.uk/"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71.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7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image" Target="../media/image75.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image" Target="../media/image77.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image" Target="../media/image83.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image" Target="../media/image85.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image" Target="../media/image87.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image" Target="../media/image89.jpg"/><Relationship Id="rId1" Type="http://schemas.openxmlformats.org/officeDocument/2006/relationships/slideLayout" Target="../slideLayouts/slideLayout2.xml"/><Relationship Id="rId4" Type="http://schemas.openxmlformats.org/officeDocument/2006/relationships/image" Target="../media/image91.jpg"/></Relationships>
</file>

<file path=ppt/slides/_rels/slide69.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3.jpg"/></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image" Target="../media/image96.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image" Target="../media/image98.jp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00.jp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image" Target="../media/image101.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6969" y="2580"/>
            <a:ext cx="8229600" cy="1143000"/>
          </a:xfrm>
        </p:spPr>
        <p:txBody>
          <a:bodyPr/>
          <a:lstStyle/>
          <a:p>
            <a:r>
              <a:rPr lang="en-US" dirty="0">
                <a:solidFill>
                  <a:srgbClr val="0070C0"/>
                </a:solidFill>
                <a:latin typeface="Comic Sans MS" charset="0"/>
                <a:ea typeface="Comic Sans MS" charset="0"/>
                <a:cs typeface="Comic Sans MS" charset="0"/>
              </a:rPr>
              <a:t>Note to teachers</a:t>
            </a:r>
          </a:p>
        </p:txBody>
      </p:sp>
      <p:sp>
        <p:nvSpPr>
          <p:cNvPr id="3" name="Content Placeholder 2"/>
          <p:cNvSpPr>
            <a:spLocks noGrp="1"/>
          </p:cNvSpPr>
          <p:nvPr>
            <p:ph idx="1"/>
          </p:nvPr>
        </p:nvSpPr>
        <p:spPr>
          <a:xfrm>
            <a:off x="466969" y="998538"/>
            <a:ext cx="8229600" cy="4708525"/>
          </a:xfrm>
        </p:spPr>
        <p:txBody>
          <a:bodyPr>
            <a:noAutofit/>
          </a:bodyPr>
          <a:lstStyle/>
          <a:p>
            <a:pPr marL="0" indent="0">
              <a:buNone/>
            </a:pPr>
            <a:r>
              <a:rPr lang="en-US" sz="2300" dirty="0">
                <a:latin typeface="Comic Sans MS" charset="0"/>
                <a:ea typeface="Comic Sans MS" charset="0"/>
                <a:cs typeface="Comic Sans MS" charset="0"/>
              </a:rPr>
              <a:t>Thank you for downloading this presentation from the Young People’s Trust for the Environment.  You are welcome to modify it by adding your own slides or deleting ones you don’t need.</a:t>
            </a:r>
          </a:p>
          <a:p>
            <a:pPr marL="0" indent="0">
              <a:buNone/>
            </a:pPr>
            <a:endParaRPr lang="en-US" sz="2300" dirty="0">
              <a:latin typeface="Comic Sans MS" charset="0"/>
              <a:ea typeface="Comic Sans MS" charset="0"/>
              <a:cs typeface="Comic Sans MS" charset="0"/>
            </a:endParaRPr>
          </a:p>
          <a:p>
            <a:pPr marL="0" indent="0">
              <a:buNone/>
            </a:pPr>
            <a:r>
              <a:rPr lang="en-US" sz="2300" dirty="0">
                <a:latin typeface="Comic Sans MS" charset="0"/>
                <a:ea typeface="Comic Sans MS" charset="0"/>
                <a:cs typeface="Comic Sans MS" charset="0"/>
              </a:rPr>
              <a:t>Please do not remove the photo credits from any of the photos you use and we would be very grateful if you could leave YPTE’s logo and web address on the relevant pages.  </a:t>
            </a:r>
          </a:p>
          <a:p>
            <a:pPr marL="0" indent="0">
              <a:buNone/>
            </a:pPr>
            <a:endParaRPr lang="en-US" sz="2300" dirty="0">
              <a:latin typeface="Comic Sans MS" charset="0"/>
              <a:ea typeface="Comic Sans MS" charset="0"/>
              <a:cs typeface="Comic Sans MS" charset="0"/>
            </a:endParaRPr>
          </a:p>
          <a:p>
            <a:pPr marL="0" indent="0">
              <a:buNone/>
            </a:pPr>
            <a:r>
              <a:rPr lang="en-US" sz="2300" dirty="0">
                <a:latin typeface="Comic Sans MS" charset="0"/>
                <a:ea typeface="Comic Sans MS" charset="0"/>
                <a:cs typeface="Comic Sans MS" charset="0"/>
              </a:rPr>
              <a:t>We want to encourage more and more young people to learn about taking care of our world and our website is a great starting point for this. You can find lots more supporting information by visiting the ‘Explore’ section of </a:t>
            </a:r>
            <a:r>
              <a:rPr lang="en-US" sz="2300" dirty="0">
                <a:latin typeface="Comic Sans MS" charset="0"/>
                <a:ea typeface="Comic Sans MS" charset="0"/>
                <a:cs typeface="Comic Sans MS" charset="0"/>
                <a:hlinkClick r:id="rId2"/>
              </a:rPr>
              <a:t>https://ypte.org.uk</a:t>
            </a:r>
            <a:endParaRPr lang="en-US" sz="2300" dirty="0">
              <a:latin typeface="Comic Sans MS" charset="0"/>
              <a:ea typeface="Comic Sans MS" charset="0"/>
              <a:cs typeface="Comic Sans MS" charset="0"/>
            </a:endParaRPr>
          </a:p>
        </p:txBody>
      </p:sp>
      <p:pic>
        <p:nvPicPr>
          <p:cNvPr id="4" name="Picture 3" descr="YPTE-logo-type-cmyk.eps"/>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14846" y="5763221"/>
            <a:ext cx="1463429" cy="873992"/>
          </a:xfrm>
          <a:prstGeom prst="rect">
            <a:avLst/>
          </a:prstGeom>
        </p:spPr>
      </p:pic>
    </p:spTree>
    <p:extLst>
      <p:ext uri="{BB962C8B-B14F-4D97-AF65-F5344CB8AC3E}">
        <p14:creationId xmlns:p14="http://schemas.microsoft.com/office/powerpoint/2010/main" val="20302406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212" y="74173"/>
            <a:ext cx="8229600" cy="1143000"/>
          </a:xfrm>
        </p:spPr>
        <p:txBody>
          <a:bodyPr>
            <a:normAutofit/>
          </a:bodyPr>
          <a:lstStyle/>
          <a:p>
            <a:r>
              <a:rPr lang="en-GB" sz="3200" dirty="0">
                <a:latin typeface="Comic Sans MS" charset="0"/>
                <a:ea typeface="Comic Sans MS" charset="0"/>
                <a:cs typeface="Comic Sans MS" charset="0"/>
              </a:rPr>
              <a:t>Male birds can often look different to female birds of the same species</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20068"/>
          <a:stretch/>
        </p:blipFill>
        <p:spPr>
          <a:xfrm>
            <a:off x="1" y="2954215"/>
            <a:ext cx="4665988" cy="3903785"/>
          </a:xfrm>
        </p:spPr>
      </p:pic>
      <p:sp>
        <p:nvSpPr>
          <p:cNvPr id="5" name="TextBox 4"/>
          <p:cNvSpPr txBox="1"/>
          <p:nvPr/>
        </p:nvSpPr>
        <p:spPr>
          <a:xfrm>
            <a:off x="3456167" y="6513341"/>
            <a:ext cx="1209822" cy="215444"/>
          </a:xfrm>
          <a:prstGeom prst="rect">
            <a:avLst/>
          </a:prstGeom>
          <a:noFill/>
        </p:spPr>
        <p:txBody>
          <a:bodyPr wrap="square" rtlCol="0">
            <a:spAutoFit/>
          </a:bodyPr>
          <a:lstStyle/>
          <a:p>
            <a:r>
              <a:rPr lang="en-GB" sz="800" dirty="0">
                <a:solidFill>
                  <a:schemeClr val="bg1"/>
                </a:solidFill>
              </a:rPr>
              <a:t>Photo: Kentish Plumber</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20482"/>
          <a:stretch/>
        </p:blipFill>
        <p:spPr>
          <a:xfrm>
            <a:off x="4478012" y="1340251"/>
            <a:ext cx="4665988" cy="3896606"/>
          </a:xfrm>
          <a:prstGeom prst="rect">
            <a:avLst/>
          </a:prstGeom>
          <a:ln>
            <a:solidFill>
              <a:schemeClr val="bg1"/>
            </a:solidFill>
          </a:ln>
        </p:spPr>
      </p:pic>
      <p:sp>
        <p:nvSpPr>
          <p:cNvPr id="7" name="TextBox 6"/>
          <p:cNvSpPr txBox="1"/>
          <p:nvPr/>
        </p:nvSpPr>
        <p:spPr>
          <a:xfrm>
            <a:off x="8314007" y="4902589"/>
            <a:ext cx="1012874" cy="215444"/>
          </a:xfrm>
          <a:prstGeom prst="rect">
            <a:avLst/>
          </a:prstGeom>
          <a:noFill/>
        </p:spPr>
        <p:txBody>
          <a:bodyPr wrap="square" rtlCol="0">
            <a:spAutoFit/>
          </a:bodyPr>
          <a:lstStyle/>
          <a:p>
            <a:r>
              <a:rPr lang="en-GB" sz="800" dirty="0">
                <a:solidFill>
                  <a:schemeClr val="bg1"/>
                </a:solidFill>
              </a:rPr>
              <a:t>Photo: Raj</a:t>
            </a:r>
          </a:p>
        </p:txBody>
      </p:sp>
      <p:sp>
        <p:nvSpPr>
          <p:cNvPr id="8" name="TextBox 7"/>
          <p:cNvSpPr txBox="1"/>
          <p:nvPr/>
        </p:nvSpPr>
        <p:spPr>
          <a:xfrm>
            <a:off x="1" y="2475915"/>
            <a:ext cx="2912013" cy="369332"/>
          </a:xfrm>
          <a:prstGeom prst="rect">
            <a:avLst/>
          </a:prstGeom>
          <a:noFill/>
          <a:ln>
            <a:solidFill>
              <a:schemeClr val="tx1"/>
            </a:solidFill>
          </a:ln>
        </p:spPr>
        <p:txBody>
          <a:bodyPr wrap="square" rtlCol="0">
            <a:spAutoFit/>
          </a:bodyPr>
          <a:lstStyle/>
          <a:p>
            <a:r>
              <a:rPr lang="en-GB" dirty="0">
                <a:latin typeface="Comic Sans MS" charset="0"/>
                <a:ea typeface="Comic Sans MS" charset="0"/>
                <a:cs typeface="Comic Sans MS" charset="0"/>
              </a:rPr>
              <a:t>Male blackbirds are black</a:t>
            </a:r>
          </a:p>
        </p:txBody>
      </p:sp>
      <p:sp>
        <p:nvSpPr>
          <p:cNvPr id="9" name="TextBox 8"/>
          <p:cNvSpPr txBox="1"/>
          <p:nvPr/>
        </p:nvSpPr>
        <p:spPr>
          <a:xfrm>
            <a:off x="5387926" y="5334000"/>
            <a:ext cx="3756074" cy="369332"/>
          </a:xfrm>
          <a:prstGeom prst="rect">
            <a:avLst/>
          </a:prstGeom>
          <a:noFill/>
          <a:ln>
            <a:solidFill>
              <a:schemeClr val="accent1">
                <a:lumMod val="50000"/>
              </a:schemeClr>
            </a:solidFill>
          </a:ln>
        </p:spPr>
        <p:txBody>
          <a:bodyPr wrap="square" rtlCol="0">
            <a:spAutoFit/>
          </a:bodyPr>
          <a:lstStyle/>
          <a:p>
            <a:r>
              <a:rPr lang="en-GB" dirty="0">
                <a:solidFill>
                  <a:schemeClr val="accent1">
                    <a:lumMod val="50000"/>
                  </a:schemeClr>
                </a:solidFill>
                <a:latin typeface="Comic Sans MS" charset="0"/>
                <a:ea typeface="Comic Sans MS" charset="0"/>
                <a:cs typeface="Comic Sans MS" charset="0"/>
              </a:rPr>
              <a:t>But female blackbirds are brown!</a:t>
            </a:r>
          </a:p>
        </p:txBody>
      </p:sp>
    </p:spTree>
    <p:extLst>
      <p:ext uri="{BB962C8B-B14F-4D97-AF65-F5344CB8AC3E}">
        <p14:creationId xmlns:p14="http://schemas.microsoft.com/office/powerpoint/2010/main" val="12864533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98474"/>
            <a:ext cx="9306165" cy="6979624"/>
          </a:xfrm>
          <a:prstGeom prst="rect">
            <a:avLst/>
          </a:prstGeom>
        </p:spPr>
      </p:pic>
      <p:sp>
        <p:nvSpPr>
          <p:cNvPr id="5" name="TextBox 4"/>
          <p:cNvSpPr txBox="1"/>
          <p:nvPr/>
        </p:nvSpPr>
        <p:spPr>
          <a:xfrm>
            <a:off x="6863787" y="6458673"/>
            <a:ext cx="1562583" cy="230832"/>
          </a:xfrm>
          <a:prstGeom prst="rect">
            <a:avLst/>
          </a:prstGeom>
          <a:noFill/>
        </p:spPr>
        <p:txBody>
          <a:bodyPr wrap="square" rtlCol="0">
            <a:spAutoFit/>
          </a:bodyPr>
          <a:lstStyle/>
          <a:p>
            <a:r>
              <a:rPr lang="en-US" sz="900" dirty="0">
                <a:solidFill>
                  <a:schemeClr val="bg1"/>
                </a:solidFill>
              </a:rPr>
              <a:t>Photo: Tambako The Jaguar</a:t>
            </a:r>
          </a:p>
        </p:txBody>
      </p:sp>
      <p:sp>
        <p:nvSpPr>
          <p:cNvPr id="6" name="TextBox 5"/>
          <p:cNvSpPr txBox="1"/>
          <p:nvPr/>
        </p:nvSpPr>
        <p:spPr>
          <a:xfrm>
            <a:off x="115746" y="4896091"/>
            <a:ext cx="659757" cy="369332"/>
          </a:xfrm>
          <a:prstGeom prst="rect">
            <a:avLst/>
          </a:prstGeom>
          <a:noFill/>
        </p:spPr>
        <p:txBody>
          <a:bodyPr wrap="square" rtlCol="0">
            <a:spAutoFit/>
          </a:bodyPr>
          <a:lstStyle/>
          <a:p>
            <a:r>
              <a:rPr lang="en-US" dirty="0"/>
              <a:t>Tail</a:t>
            </a:r>
          </a:p>
        </p:txBody>
      </p:sp>
      <p:cxnSp>
        <p:nvCxnSpPr>
          <p:cNvPr id="8" name="Straight Connector 7"/>
          <p:cNvCxnSpPr/>
          <p:nvPr/>
        </p:nvCxnSpPr>
        <p:spPr>
          <a:xfrm>
            <a:off x="601884" y="5080757"/>
            <a:ext cx="520860" cy="184666"/>
          </a:xfrm>
          <a:prstGeom prst="line">
            <a:avLst/>
          </a:prstGeom>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300942" y="3854370"/>
            <a:ext cx="821802" cy="369332"/>
          </a:xfrm>
          <a:prstGeom prst="rect">
            <a:avLst/>
          </a:prstGeom>
          <a:noFill/>
        </p:spPr>
        <p:txBody>
          <a:bodyPr wrap="square" rtlCol="0">
            <a:spAutoFit/>
          </a:bodyPr>
          <a:lstStyle/>
          <a:p>
            <a:r>
              <a:rPr lang="en-US" dirty="0"/>
              <a:t>Wings</a:t>
            </a:r>
          </a:p>
        </p:txBody>
      </p:sp>
      <p:cxnSp>
        <p:nvCxnSpPr>
          <p:cNvPr id="13" name="Straight Connector 12"/>
          <p:cNvCxnSpPr>
            <a:stCxn id="11" idx="3"/>
          </p:cNvCxnSpPr>
          <p:nvPr/>
        </p:nvCxnSpPr>
        <p:spPr>
          <a:xfrm flipV="1">
            <a:off x="1122744" y="3877519"/>
            <a:ext cx="1423686" cy="161517"/>
          </a:xfrm>
          <a:prstGeom prst="line">
            <a:avLst/>
          </a:prstGeom>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775503" y="2476982"/>
            <a:ext cx="694482" cy="369332"/>
          </a:xfrm>
          <a:prstGeom prst="rect">
            <a:avLst/>
          </a:prstGeom>
          <a:noFill/>
        </p:spPr>
        <p:txBody>
          <a:bodyPr wrap="square" rtlCol="0">
            <a:spAutoFit/>
          </a:bodyPr>
          <a:lstStyle/>
          <a:p>
            <a:r>
              <a:rPr lang="en-US" dirty="0"/>
              <a:t>Back</a:t>
            </a:r>
          </a:p>
        </p:txBody>
      </p:sp>
      <p:cxnSp>
        <p:nvCxnSpPr>
          <p:cNvPr id="16" name="Straight Connector 15"/>
          <p:cNvCxnSpPr>
            <a:stCxn id="14" idx="3"/>
          </p:cNvCxnSpPr>
          <p:nvPr/>
        </p:nvCxnSpPr>
        <p:spPr>
          <a:xfrm>
            <a:off x="1469985" y="2661648"/>
            <a:ext cx="1238491" cy="324620"/>
          </a:xfrm>
          <a:prstGeom prst="line">
            <a:avLst/>
          </a:prstGeom>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1666754" y="1597306"/>
            <a:ext cx="681597" cy="369332"/>
          </a:xfrm>
          <a:prstGeom prst="rect">
            <a:avLst/>
          </a:prstGeom>
          <a:noFill/>
        </p:spPr>
        <p:txBody>
          <a:bodyPr wrap="none" rtlCol="0">
            <a:spAutoFit/>
          </a:bodyPr>
          <a:lstStyle/>
          <a:p>
            <a:r>
              <a:rPr lang="en-US" dirty="0"/>
              <a:t>Nape</a:t>
            </a:r>
          </a:p>
        </p:txBody>
      </p:sp>
      <p:cxnSp>
        <p:nvCxnSpPr>
          <p:cNvPr id="19" name="Straight Connector 18"/>
          <p:cNvCxnSpPr>
            <a:stCxn id="17" idx="3"/>
          </p:cNvCxnSpPr>
          <p:nvPr/>
        </p:nvCxnSpPr>
        <p:spPr>
          <a:xfrm>
            <a:off x="2348351" y="1781972"/>
            <a:ext cx="1066181" cy="81552"/>
          </a:xfrm>
          <a:prstGeom prst="line">
            <a:avLst/>
          </a:prstGeom>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2429374" y="384991"/>
            <a:ext cx="857837" cy="369332"/>
          </a:xfrm>
          <a:prstGeom prst="rect">
            <a:avLst/>
          </a:prstGeom>
          <a:noFill/>
        </p:spPr>
        <p:txBody>
          <a:bodyPr wrap="square" rtlCol="0">
            <a:spAutoFit/>
          </a:bodyPr>
          <a:lstStyle/>
          <a:p>
            <a:r>
              <a:rPr lang="en-US" dirty="0"/>
              <a:t>Crown</a:t>
            </a:r>
          </a:p>
        </p:txBody>
      </p:sp>
      <p:cxnSp>
        <p:nvCxnSpPr>
          <p:cNvPr id="22" name="Straight Connector 21"/>
          <p:cNvCxnSpPr/>
          <p:nvPr/>
        </p:nvCxnSpPr>
        <p:spPr>
          <a:xfrm>
            <a:off x="3287211" y="663430"/>
            <a:ext cx="682905" cy="457993"/>
          </a:xfrm>
          <a:prstGeom prst="line">
            <a:avLst/>
          </a:prstGeom>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4305782" y="384991"/>
            <a:ext cx="983848" cy="369332"/>
          </a:xfrm>
          <a:prstGeom prst="rect">
            <a:avLst/>
          </a:prstGeom>
          <a:noFill/>
        </p:spPr>
        <p:txBody>
          <a:bodyPr wrap="square" rtlCol="0">
            <a:spAutoFit/>
          </a:bodyPr>
          <a:lstStyle/>
          <a:p>
            <a:r>
              <a:rPr lang="en-US" dirty="0"/>
              <a:t>Eye-ring</a:t>
            </a:r>
          </a:p>
        </p:txBody>
      </p:sp>
      <p:cxnSp>
        <p:nvCxnSpPr>
          <p:cNvPr id="27" name="Straight Connector 26"/>
          <p:cNvCxnSpPr>
            <a:endCxn id="25" idx="2"/>
          </p:cNvCxnSpPr>
          <p:nvPr/>
        </p:nvCxnSpPr>
        <p:spPr>
          <a:xfrm flipV="1">
            <a:off x="4386805" y="754323"/>
            <a:ext cx="410901" cy="623064"/>
          </a:xfrm>
          <a:prstGeom prst="line">
            <a:avLst/>
          </a:prstGeom>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6481822" y="1008055"/>
            <a:ext cx="1273217" cy="369332"/>
          </a:xfrm>
          <a:prstGeom prst="rect">
            <a:avLst/>
          </a:prstGeom>
          <a:noFill/>
        </p:spPr>
        <p:txBody>
          <a:bodyPr wrap="square" rtlCol="0">
            <a:spAutoFit/>
          </a:bodyPr>
          <a:lstStyle/>
          <a:p>
            <a:r>
              <a:rPr lang="en-US" dirty="0"/>
              <a:t>Bill or beak</a:t>
            </a:r>
          </a:p>
        </p:txBody>
      </p:sp>
      <p:cxnSp>
        <p:nvCxnSpPr>
          <p:cNvPr id="30" name="Straight Connector 29"/>
          <p:cNvCxnSpPr/>
          <p:nvPr/>
        </p:nvCxnSpPr>
        <p:spPr>
          <a:xfrm flipV="1">
            <a:off x="5393802" y="1192721"/>
            <a:ext cx="1088020" cy="92333"/>
          </a:xfrm>
          <a:prstGeom prst="line">
            <a:avLst/>
          </a:prstGeom>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61904" y="1966638"/>
            <a:ext cx="856526" cy="369332"/>
          </a:xfrm>
          <a:prstGeom prst="rect">
            <a:avLst/>
          </a:prstGeom>
          <a:noFill/>
        </p:spPr>
        <p:txBody>
          <a:bodyPr wrap="square" rtlCol="0">
            <a:spAutoFit/>
          </a:bodyPr>
          <a:lstStyle/>
          <a:p>
            <a:r>
              <a:rPr lang="en-US" dirty="0"/>
              <a:t>Throat</a:t>
            </a:r>
          </a:p>
        </p:txBody>
      </p:sp>
      <p:cxnSp>
        <p:nvCxnSpPr>
          <p:cNvPr id="34" name="Straight Connector 33"/>
          <p:cNvCxnSpPr/>
          <p:nvPr/>
        </p:nvCxnSpPr>
        <p:spPr>
          <a:xfrm flipH="1" flipV="1">
            <a:off x="4676172" y="2095018"/>
            <a:ext cx="1539433" cy="81023"/>
          </a:xfrm>
          <a:prstGeom prst="line">
            <a:avLst/>
          </a:prstGeom>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5937812" y="3183038"/>
            <a:ext cx="833378" cy="381965"/>
          </a:xfrm>
          <a:prstGeom prst="rect">
            <a:avLst/>
          </a:prstGeom>
          <a:noFill/>
        </p:spPr>
        <p:txBody>
          <a:bodyPr wrap="square" rtlCol="0">
            <a:spAutoFit/>
          </a:bodyPr>
          <a:lstStyle/>
          <a:p>
            <a:r>
              <a:rPr lang="en-US" dirty="0"/>
              <a:t>Breast</a:t>
            </a:r>
          </a:p>
        </p:txBody>
      </p:sp>
      <p:cxnSp>
        <p:nvCxnSpPr>
          <p:cNvPr id="37" name="Straight Connector 36"/>
          <p:cNvCxnSpPr/>
          <p:nvPr/>
        </p:nvCxnSpPr>
        <p:spPr>
          <a:xfrm flipH="1" flipV="1">
            <a:off x="4797706" y="3155423"/>
            <a:ext cx="1140106" cy="224649"/>
          </a:xfrm>
          <a:prstGeom prst="line">
            <a:avLst/>
          </a:prstGeom>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5393802" y="4328932"/>
            <a:ext cx="960699" cy="370390"/>
          </a:xfrm>
          <a:prstGeom prst="rect">
            <a:avLst/>
          </a:prstGeom>
          <a:noFill/>
        </p:spPr>
        <p:txBody>
          <a:bodyPr wrap="square" rtlCol="0">
            <a:spAutoFit/>
          </a:bodyPr>
          <a:lstStyle/>
          <a:p>
            <a:r>
              <a:rPr lang="en-US" dirty="0"/>
              <a:t>Belly</a:t>
            </a:r>
          </a:p>
        </p:txBody>
      </p:sp>
      <p:cxnSp>
        <p:nvCxnSpPr>
          <p:cNvPr id="40" name="Straight Connector 39"/>
          <p:cNvCxnSpPr/>
          <p:nvPr/>
        </p:nvCxnSpPr>
        <p:spPr>
          <a:xfrm flipH="1" flipV="1">
            <a:off x="4085863" y="4411790"/>
            <a:ext cx="1281896" cy="160210"/>
          </a:xfrm>
          <a:prstGeom prst="line">
            <a:avLst/>
          </a:prstGeom>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5694744" y="5810491"/>
            <a:ext cx="1423686" cy="369332"/>
          </a:xfrm>
          <a:prstGeom prst="rect">
            <a:avLst/>
          </a:prstGeom>
          <a:noFill/>
        </p:spPr>
        <p:txBody>
          <a:bodyPr wrap="square" rtlCol="0">
            <a:spAutoFit/>
          </a:bodyPr>
          <a:lstStyle/>
          <a:p>
            <a:r>
              <a:rPr lang="en-US" dirty="0"/>
              <a:t>Feet/claws</a:t>
            </a:r>
          </a:p>
        </p:txBody>
      </p:sp>
      <p:cxnSp>
        <p:nvCxnSpPr>
          <p:cNvPr id="43" name="Straight Connector 42"/>
          <p:cNvCxnSpPr/>
          <p:nvPr/>
        </p:nvCxnSpPr>
        <p:spPr>
          <a:xfrm flipH="1">
            <a:off x="4305782" y="6007261"/>
            <a:ext cx="1354238" cy="81023"/>
          </a:xfrm>
          <a:prstGeom prst="line">
            <a:avLst/>
          </a:prstGeom>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6192455" y="6007261"/>
            <a:ext cx="184731" cy="369332"/>
          </a:xfrm>
          <a:prstGeom prst="rect">
            <a:avLst/>
          </a:prstGeom>
          <a:noFill/>
        </p:spPr>
        <p:txBody>
          <a:bodyPr wrap="none" rtlCol="0">
            <a:spAutoFit/>
          </a:bodyPr>
          <a:lstStyle/>
          <a:p>
            <a:endParaRPr lang="en-US" dirty="0"/>
          </a:p>
        </p:txBody>
      </p:sp>
      <p:sp>
        <p:nvSpPr>
          <p:cNvPr id="45" name="TextBox 44"/>
          <p:cNvSpPr txBox="1"/>
          <p:nvPr/>
        </p:nvSpPr>
        <p:spPr>
          <a:xfrm>
            <a:off x="6956385" y="4223702"/>
            <a:ext cx="1273215" cy="646331"/>
          </a:xfrm>
          <a:prstGeom prst="rect">
            <a:avLst/>
          </a:prstGeom>
          <a:noFill/>
        </p:spPr>
        <p:txBody>
          <a:bodyPr wrap="square" rtlCol="0">
            <a:spAutoFit/>
          </a:bodyPr>
          <a:lstStyle/>
          <a:p>
            <a:r>
              <a:rPr lang="en-US" dirty="0"/>
              <a:t>Covered in feathers</a:t>
            </a:r>
          </a:p>
        </p:txBody>
      </p:sp>
      <p:cxnSp>
        <p:nvCxnSpPr>
          <p:cNvPr id="47" name="Straight Connector 46"/>
          <p:cNvCxnSpPr>
            <a:stCxn id="45" idx="1"/>
          </p:cNvCxnSpPr>
          <p:nvPr/>
        </p:nvCxnSpPr>
        <p:spPr>
          <a:xfrm flipH="1" flipV="1">
            <a:off x="3970116" y="3115573"/>
            <a:ext cx="2986269" cy="1431295"/>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977114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latin typeface="Comic Sans MS" charset="0"/>
                <a:ea typeface="Comic Sans MS" charset="0"/>
                <a:cs typeface="Comic Sans MS" charset="0"/>
              </a:rPr>
              <a:t>What should you look for when identifying a bird?</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92244474"/>
              </p:ext>
            </p:extLst>
          </p:nvPr>
        </p:nvGraphicFramePr>
        <p:xfrm>
          <a:off x="541606" y="1769012"/>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913185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79512"/>
            <a:ext cx="8229600" cy="1216883"/>
          </a:xfrm>
        </p:spPr>
        <p:txBody>
          <a:bodyPr/>
          <a:lstStyle/>
          <a:p>
            <a:r>
              <a:rPr lang="en-GB" dirty="0">
                <a:solidFill>
                  <a:srgbClr val="FF0000"/>
                </a:solidFill>
                <a:latin typeface="Comic Sans MS" charset="0"/>
                <a:ea typeface="Comic Sans MS" charset="0"/>
                <a:cs typeface="Comic Sans MS" charset="0"/>
              </a:rPr>
              <a:t>The Red List</a:t>
            </a:r>
          </a:p>
        </p:txBody>
      </p:sp>
      <p:sp>
        <p:nvSpPr>
          <p:cNvPr id="4" name="TextBox 3"/>
          <p:cNvSpPr txBox="1"/>
          <p:nvPr/>
        </p:nvSpPr>
        <p:spPr>
          <a:xfrm>
            <a:off x="0" y="872672"/>
            <a:ext cx="9144000" cy="1477328"/>
          </a:xfrm>
          <a:prstGeom prst="rect">
            <a:avLst/>
          </a:prstGeom>
          <a:noFill/>
        </p:spPr>
        <p:txBody>
          <a:bodyPr wrap="square" rtlCol="0">
            <a:spAutoFit/>
          </a:bodyPr>
          <a:lstStyle/>
          <a:p>
            <a:pPr algn="ctr"/>
            <a:r>
              <a:rPr lang="en-GB" sz="2400" dirty="0">
                <a:solidFill>
                  <a:srgbClr val="FF0000"/>
                </a:solidFill>
                <a:latin typeface="Comic Sans MS" charset="0"/>
                <a:ea typeface="Comic Sans MS" charset="0"/>
                <a:cs typeface="Comic Sans MS" charset="0"/>
              </a:rPr>
              <a:t>If a bird is on this list, it means its population is in big trouble as its numbers are falling. Did you know that </a:t>
            </a:r>
            <a:r>
              <a:rPr lang="en-GB" sz="2400" b="1" dirty="0">
                <a:solidFill>
                  <a:srgbClr val="FF0000"/>
                </a:solidFill>
                <a:latin typeface="Comic Sans MS" charset="0"/>
                <a:ea typeface="Comic Sans MS" charset="0"/>
                <a:cs typeface="Comic Sans MS" charset="0"/>
              </a:rPr>
              <a:t>house sparrows, starlings</a:t>
            </a:r>
            <a:r>
              <a:rPr lang="en-GB" sz="2400" dirty="0">
                <a:solidFill>
                  <a:srgbClr val="FF0000"/>
                </a:solidFill>
                <a:latin typeface="Comic Sans MS" charset="0"/>
                <a:ea typeface="Comic Sans MS" charset="0"/>
                <a:cs typeface="Comic Sans MS" charset="0"/>
              </a:rPr>
              <a:t> and </a:t>
            </a:r>
            <a:r>
              <a:rPr lang="en-GB" sz="2400" b="1" dirty="0">
                <a:solidFill>
                  <a:srgbClr val="FF0000"/>
                </a:solidFill>
                <a:latin typeface="Comic Sans MS" charset="0"/>
                <a:ea typeface="Comic Sans MS" charset="0"/>
                <a:cs typeface="Comic Sans MS" charset="0"/>
              </a:rPr>
              <a:t>song thrushes </a:t>
            </a:r>
            <a:r>
              <a:rPr lang="en-GB" sz="2400" dirty="0">
                <a:solidFill>
                  <a:srgbClr val="FF0000"/>
                </a:solidFill>
                <a:latin typeface="Comic Sans MS" charset="0"/>
                <a:ea typeface="Comic Sans MS" charset="0"/>
                <a:cs typeface="Comic Sans MS" charset="0"/>
              </a:rPr>
              <a:t>are all on the red list? </a:t>
            </a:r>
          </a:p>
          <a:p>
            <a:pPr algn="ctr"/>
            <a:endParaRPr lang="en-GB" dirty="0">
              <a:latin typeface="Comic Sans MS" charset="0"/>
              <a:ea typeface="Comic Sans MS" charset="0"/>
              <a:cs typeface="Comic Sans MS" charset="0"/>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8011" r="17462"/>
          <a:stretch/>
        </p:blipFill>
        <p:spPr>
          <a:xfrm>
            <a:off x="0" y="3523588"/>
            <a:ext cx="3311923" cy="3332922"/>
          </a:xfrm>
          <a:prstGeom prst="rect">
            <a:avLst/>
          </a:prstGeom>
        </p:spPr>
      </p:pic>
      <p:sp>
        <p:nvSpPr>
          <p:cNvPr id="6" name="TextBox 5"/>
          <p:cNvSpPr txBox="1"/>
          <p:nvPr/>
        </p:nvSpPr>
        <p:spPr>
          <a:xfrm>
            <a:off x="2173356" y="6533322"/>
            <a:ext cx="1166191" cy="215444"/>
          </a:xfrm>
          <a:prstGeom prst="rect">
            <a:avLst/>
          </a:prstGeom>
          <a:noFill/>
        </p:spPr>
        <p:txBody>
          <a:bodyPr wrap="square" rtlCol="0">
            <a:spAutoFit/>
          </a:bodyPr>
          <a:lstStyle/>
          <a:p>
            <a:r>
              <a:rPr lang="en-GB" sz="800" dirty="0">
                <a:solidFill>
                  <a:schemeClr val="bg1"/>
                </a:solidFill>
              </a:rPr>
              <a:t>Photo: Steve Herring</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29170"/>
          <a:stretch/>
        </p:blipFill>
        <p:spPr>
          <a:xfrm>
            <a:off x="5832217" y="3523588"/>
            <a:ext cx="3311783" cy="3331432"/>
          </a:xfrm>
          <a:prstGeom prst="rect">
            <a:avLst/>
          </a:prstGeom>
        </p:spPr>
      </p:pic>
      <p:sp>
        <p:nvSpPr>
          <p:cNvPr id="8" name="TextBox 7"/>
          <p:cNvSpPr txBox="1"/>
          <p:nvPr/>
        </p:nvSpPr>
        <p:spPr>
          <a:xfrm>
            <a:off x="8004313" y="6533322"/>
            <a:ext cx="967408" cy="215444"/>
          </a:xfrm>
          <a:prstGeom prst="rect">
            <a:avLst/>
          </a:prstGeom>
          <a:noFill/>
        </p:spPr>
        <p:txBody>
          <a:bodyPr wrap="square" rtlCol="0">
            <a:spAutoFit/>
          </a:bodyPr>
          <a:lstStyle/>
          <a:p>
            <a:r>
              <a:rPr lang="en-GB" sz="800" dirty="0">
                <a:solidFill>
                  <a:schemeClr val="bg1"/>
                </a:solidFill>
              </a:rPr>
              <a:t>Photo: Jlhopgood</a:t>
            </a:r>
          </a:p>
        </p:txBody>
      </p:sp>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22136" t="6789" r="3622" b="9244"/>
          <a:stretch/>
        </p:blipFill>
        <p:spPr>
          <a:xfrm>
            <a:off x="3187145" y="2147591"/>
            <a:ext cx="3266663" cy="3110812"/>
          </a:xfrm>
          <a:prstGeom prst="rect">
            <a:avLst/>
          </a:prstGeom>
          <a:ln>
            <a:solidFill>
              <a:schemeClr val="bg1"/>
            </a:solidFill>
          </a:ln>
        </p:spPr>
      </p:pic>
      <p:sp>
        <p:nvSpPr>
          <p:cNvPr id="10" name="TextBox 9"/>
          <p:cNvSpPr txBox="1"/>
          <p:nvPr/>
        </p:nvSpPr>
        <p:spPr>
          <a:xfrm>
            <a:off x="5552660" y="4929808"/>
            <a:ext cx="901147" cy="215444"/>
          </a:xfrm>
          <a:prstGeom prst="rect">
            <a:avLst/>
          </a:prstGeom>
          <a:noFill/>
        </p:spPr>
        <p:txBody>
          <a:bodyPr wrap="square" rtlCol="0">
            <a:spAutoFit/>
          </a:bodyPr>
          <a:lstStyle/>
          <a:p>
            <a:r>
              <a:rPr lang="en-GB" sz="800" dirty="0">
                <a:solidFill>
                  <a:schemeClr val="bg1"/>
                </a:solidFill>
              </a:rPr>
              <a:t>Photo: ufopilot</a:t>
            </a:r>
          </a:p>
        </p:txBody>
      </p:sp>
    </p:spTree>
    <p:extLst>
      <p:ext uri="{BB962C8B-B14F-4D97-AF65-F5344CB8AC3E}">
        <p14:creationId xmlns:p14="http://schemas.microsoft.com/office/powerpoint/2010/main" val="8671338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10590"/>
          <a:stretch/>
        </p:blipFill>
        <p:spPr>
          <a:xfrm>
            <a:off x="0" y="1420837"/>
            <a:ext cx="9144000" cy="5437163"/>
          </a:xfrm>
          <a:prstGeom prst="rect">
            <a:avLst/>
          </a:prstGeom>
        </p:spPr>
      </p:pic>
      <p:sp>
        <p:nvSpPr>
          <p:cNvPr id="7" name="TextBox 6"/>
          <p:cNvSpPr txBox="1"/>
          <p:nvPr/>
        </p:nvSpPr>
        <p:spPr>
          <a:xfrm>
            <a:off x="0" y="98474"/>
            <a:ext cx="8904849" cy="1200329"/>
          </a:xfrm>
          <a:prstGeom prst="rect">
            <a:avLst/>
          </a:prstGeom>
          <a:noFill/>
        </p:spPr>
        <p:txBody>
          <a:bodyPr wrap="square" rtlCol="0">
            <a:spAutoFit/>
          </a:bodyPr>
          <a:lstStyle/>
          <a:p>
            <a:pPr algn="ctr"/>
            <a:r>
              <a:rPr lang="en-GB" sz="2400" dirty="0">
                <a:latin typeface="Comic Sans MS" charset="0"/>
                <a:ea typeface="Comic Sans MS" charset="0"/>
                <a:cs typeface="Comic Sans MS" charset="0"/>
              </a:rPr>
              <a:t>If you have a garden you can help by creating better habitats for wildlife – making ponds, planting pollen-rich flowers or planting shrubs with berries for birds </a:t>
            </a:r>
          </a:p>
        </p:txBody>
      </p:sp>
      <p:sp>
        <p:nvSpPr>
          <p:cNvPr id="8" name="TextBox 7"/>
          <p:cNvSpPr txBox="1"/>
          <p:nvPr/>
        </p:nvSpPr>
        <p:spPr>
          <a:xfrm>
            <a:off x="196949" y="6499273"/>
            <a:ext cx="1885070" cy="230832"/>
          </a:xfrm>
          <a:prstGeom prst="rect">
            <a:avLst/>
          </a:prstGeom>
          <a:noFill/>
        </p:spPr>
        <p:txBody>
          <a:bodyPr wrap="square" rtlCol="0">
            <a:spAutoFit/>
          </a:bodyPr>
          <a:lstStyle/>
          <a:p>
            <a:r>
              <a:rPr lang="en-GB" sz="900" dirty="0">
                <a:solidFill>
                  <a:schemeClr val="bg1"/>
                </a:solidFill>
              </a:rPr>
              <a:t>Photo George Rex</a:t>
            </a:r>
          </a:p>
        </p:txBody>
      </p:sp>
    </p:spTree>
    <p:extLst>
      <p:ext uri="{BB962C8B-B14F-4D97-AF65-F5344CB8AC3E}">
        <p14:creationId xmlns:p14="http://schemas.microsoft.com/office/powerpoint/2010/main" val="12507524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 y="154716"/>
            <a:ext cx="9022080" cy="1143000"/>
          </a:xfrm>
        </p:spPr>
        <p:txBody>
          <a:bodyPr>
            <a:noAutofit/>
          </a:bodyPr>
          <a:lstStyle/>
          <a:p>
            <a:r>
              <a:rPr lang="en-GB" sz="3000" dirty="0">
                <a:latin typeface="Comic Sans MS" charset="0"/>
                <a:ea typeface="Comic Sans MS" charset="0"/>
                <a:cs typeface="Comic Sans MS" charset="0"/>
              </a:rPr>
              <a:t>The </a:t>
            </a:r>
            <a:r>
              <a:rPr lang="en-GB" sz="3000" b="1" dirty="0">
                <a:solidFill>
                  <a:srgbClr val="00B050"/>
                </a:solidFill>
                <a:latin typeface="Comic Sans MS" charset="0"/>
                <a:ea typeface="Comic Sans MS" charset="0"/>
                <a:cs typeface="Comic Sans MS" charset="0"/>
              </a:rPr>
              <a:t>red-throated diver </a:t>
            </a:r>
            <a:r>
              <a:rPr lang="en-GB" sz="3000" dirty="0">
                <a:latin typeface="Comic Sans MS" charset="0"/>
                <a:ea typeface="Comic Sans MS" charset="0"/>
                <a:cs typeface="Comic Sans MS" charset="0"/>
              </a:rPr>
              <a:t>is the smallest of UK divers and in summer has a distinctive red throat</a:t>
            </a:r>
          </a:p>
        </p:txBody>
      </p:sp>
      <p:pic>
        <p:nvPicPr>
          <p:cNvPr id="7" name="Picture 7" descr="A bird swimming in water next to a body of water&#10;&#10;Description generated with very high confidence">
            <a:extLst>
              <a:ext uri="{FF2B5EF4-FFF2-40B4-BE49-F238E27FC236}">
                <a16:creationId xmlns:a16="http://schemas.microsoft.com/office/drawing/2014/main" id="{58A6C9E6-9A7B-49D5-B23D-EC222079D62F}"/>
              </a:ext>
            </a:extLst>
          </p:cNvPr>
          <p:cNvPicPr>
            <a:picLocks noChangeAspect="1"/>
          </p:cNvPicPr>
          <p:nvPr/>
        </p:nvPicPr>
        <p:blipFill>
          <a:blip r:embed="rId2"/>
          <a:stretch>
            <a:fillRect/>
          </a:stretch>
        </p:blipFill>
        <p:spPr>
          <a:xfrm>
            <a:off x="1844" y="1209253"/>
            <a:ext cx="9186401" cy="6098688"/>
          </a:xfrm>
          <a:prstGeom prst="rect">
            <a:avLst/>
          </a:prstGeom>
        </p:spPr>
      </p:pic>
      <p:sp>
        <p:nvSpPr>
          <p:cNvPr id="5" name="TextBox 4"/>
          <p:cNvSpPr txBox="1"/>
          <p:nvPr/>
        </p:nvSpPr>
        <p:spPr>
          <a:xfrm>
            <a:off x="7958567" y="2853176"/>
            <a:ext cx="1259174" cy="892552"/>
          </a:xfrm>
          <a:prstGeom prst="rect">
            <a:avLst/>
          </a:prstGeom>
          <a:noFill/>
        </p:spPr>
        <p:txBody>
          <a:bodyPr wrap="square" rtlCol="0" anchor="t">
            <a:spAutoFit/>
          </a:bodyPr>
          <a:lstStyle/>
          <a:p>
            <a:r>
              <a:rPr lang="en-GB" sz="800" dirty="0">
                <a:solidFill>
                  <a:schemeClr val="bg1"/>
                </a:solidFill>
              </a:rPr>
              <a:t>Ph</a:t>
            </a:r>
            <a:r>
              <a:rPr lang="en-GB" sz="800" dirty="0">
                <a:solidFill>
                  <a:srgbClr val="F2F2F2"/>
                </a:solidFill>
              </a:rPr>
              <a:t>oto: Sergey</a:t>
            </a:r>
            <a:r>
              <a:rPr lang="en-GB" sz="800" dirty="0">
                <a:solidFill>
                  <a:srgbClr val="F2F2F2"/>
                </a:solidFill>
                <a:cs typeface="Calibri"/>
              </a:rPr>
              <a:t> </a:t>
            </a:r>
            <a:r>
              <a:rPr lang="en-GB" sz="800" dirty="0" err="1">
                <a:solidFill>
                  <a:srgbClr val="F2F2F2"/>
                </a:solidFill>
                <a:cs typeface="Calibri"/>
              </a:rPr>
              <a:t>Yeliseev</a:t>
            </a:r>
            <a:endParaRPr lang="en-GB" sz="800" b="1" dirty="0" err="1">
              <a:solidFill>
                <a:srgbClr val="F2F2F2"/>
              </a:solidFill>
              <a:cs typeface="Calibri"/>
            </a:endParaRPr>
          </a:p>
          <a:p>
            <a:endParaRPr lang="en-US"/>
          </a:p>
          <a:p>
            <a:endParaRPr lang="en-US"/>
          </a:p>
          <a:p>
            <a:endParaRPr lang="en-GB" sz="800" dirty="0">
              <a:solidFill>
                <a:schemeClr val="bg1"/>
              </a:solidFill>
              <a:cs typeface="Calibri"/>
            </a:endParaRPr>
          </a:p>
        </p:txBody>
      </p:sp>
    </p:spTree>
    <p:extLst>
      <p:ext uri="{BB962C8B-B14F-4D97-AF65-F5344CB8AC3E}">
        <p14:creationId xmlns:p14="http://schemas.microsoft.com/office/powerpoint/2010/main" val="14792362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720" y="0"/>
            <a:ext cx="8290560" cy="1143000"/>
          </a:xfrm>
        </p:spPr>
        <p:txBody>
          <a:bodyPr>
            <a:normAutofit/>
          </a:bodyPr>
          <a:lstStyle/>
          <a:p>
            <a:r>
              <a:rPr lang="en-GB" sz="3200" dirty="0">
                <a:latin typeface="Comic Sans MS" charset="0"/>
                <a:ea typeface="Comic Sans MS" charset="0"/>
                <a:cs typeface="Comic Sans MS" charset="0"/>
              </a:rPr>
              <a:t>The </a:t>
            </a:r>
            <a:r>
              <a:rPr lang="en-GB" sz="3200" b="1" dirty="0">
                <a:solidFill>
                  <a:srgbClr val="00B050"/>
                </a:solidFill>
                <a:latin typeface="Comic Sans MS" charset="0"/>
                <a:ea typeface="Comic Sans MS" charset="0"/>
                <a:cs typeface="Comic Sans MS" charset="0"/>
              </a:rPr>
              <a:t>gannet </a:t>
            </a:r>
            <a:r>
              <a:rPr lang="en-GB" sz="3200" dirty="0">
                <a:latin typeface="Comic Sans MS" charset="0"/>
                <a:ea typeface="Comic Sans MS" charset="0"/>
                <a:cs typeface="Comic Sans MS" charset="0"/>
              </a:rPr>
              <a:t>feeds by flying high and circling before plunging into the sea</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b="7249"/>
          <a:stretch/>
        </p:blipFill>
        <p:spPr>
          <a:xfrm>
            <a:off x="-121" y="1109944"/>
            <a:ext cx="9144121" cy="5748056"/>
          </a:xfrm>
        </p:spPr>
      </p:pic>
      <p:sp>
        <p:nvSpPr>
          <p:cNvPr id="5" name="TextBox 4"/>
          <p:cNvSpPr txBox="1"/>
          <p:nvPr/>
        </p:nvSpPr>
        <p:spPr>
          <a:xfrm>
            <a:off x="7270230" y="6355830"/>
            <a:ext cx="1259173" cy="230832"/>
          </a:xfrm>
          <a:prstGeom prst="rect">
            <a:avLst/>
          </a:prstGeom>
          <a:noFill/>
        </p:spPr>
        <p:txBody>
          <a:bodyPr wrap="square" rtlCol="0">
            <a:spAutoFit/>
          </a:bodyPr>
          <a:lstStyle/>
          <a:p>
            <a:r>
              <a:rPr lang="en-GB" sz="900" dirty="0">
                <a:solidFill>
                  <a:schemeClr val="bg1"/>
                </a:solidFill>
              </a:rPr>
              <a:t>Photo: Richard Towell</a:t>
            </a:r>
          </a:p>
        </p:txBody>
      </p:sp>
    </p:spTree>
    <p:extLst>
      <p:ext uri="{BB962C8B-B14F-4D97-AF65-F5344CB8AC3E}">
        <p14:creationId xmlns:p14="http://schemas.microsoft.com/office/powerpoint/2010/main" val="1055564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4950"/>
            <a:ext cx="7970520" cy="1627500"/>
          </a:xfrm>
        </p:spPr>
        <p:txBody>
          <a:bodyPr>
            <a:normAutofit/>
          </a:bodyPr>
          <a:lstStyle/>
          <a:p>
            <a:r>
              <a:rPr lang="en-GB" sz="3200" dirty="0">
                <a:latin typeface="Comic Sans MS" charset="0"/>
                <a:ea typeface="Comic Sans MS" charset="0"/>
                <a:cs typeface="Comic Sans MS" charset="0"/>
              </a:rPr>
              <a:t>The </a:t>
            </a:r>
            <a:r>
              <a:rPr lang="en-GB" sz="3200" b="1" dirty="0">
                <a:solidFill>
                  <a:srgbClr val="00B050"/>
                </a:solidFill>
                <a:latin typeface="Comic Sans MS" charset="0"/>
                <a:ea typeface="Comic Sans MS" charset="0"/>
                <a:cs typeface="Comic Sans MS" charset="0"/>
              </a:rPr>
              <a:t>great crested grebe </a:t>
            </a:r>
            <a:r>
              <a:rPr lang="en-GB" sz="3200" dirty="0">
                <a:latin typeface="Comic Sans MS" charset="0"/>
                <a:ea typeface="Comic Sans MS" charset="0"/>
                <a:cs typeface="Comic Sans MS" charset="0"/>
              </a:rPr>
              <a:t>is a water bird - an excellent swimmer that dives down to catch fish underwater</a:t>
            </a:r>
            <a:endParaRPr lang="en-GB" sz="3200" b="1" dirty="0">
              <a:latin typeface="Comic Sans MS" charset="0"/>
              <a:ea typeface="Comic Sans MS" charset="0"/>
              <a:cs typeface="Comic Sans MS" charset="0"/>
            </a:endParaRPr>
          </a:p>
        </p:txBody>
      </p:sp>
      <p:pic>
        <p:nvPicPr>
          <p:cNvPr id="7" name="Content Placeholder 6"/>
          <p:cNvPicPr>
            <a:picLocks noGrp="1" noChangeAspect="1"/>
          </p:cNvPicPr>
          <p:nvPr>
            <p:ph idx="1"/>
          </p:nvPr>
        </p:nvPicPr>
        <p:blipFill rotWithShape="1">
          <a:blip r:embed="rId2">
            <a:extLst>
              <a:ext uri="{28A0092B-C50C-407E-A947-70E740481C1C}">
                <a14:useLocalDpi xmlns:a14="http://schemas.microsoft.com/office/drawing/2010/main" val="0"/>
              </a:ext>
            </a:extLst>
          </a:blip>
          <a:srcRect l="7715" b="23363"/>
          <a:stretch/>
        </p:blipFill>
        <p:spPr>
          <a:xfrm>
            <a:off x="1" y="1786337"/>
            <a:ext cx="9143999" cy="5061129"/>
          </a:xfrm>
        </p:spPr>
      </p:pic>
      <p:sp>
        <p:nvSpPr>
          <p:cNvPr id="8" name="TextBox 7"/>
          <p:cNvSpPr txBox="1"/>
          <p:nvPr/>
        </p:nvSpPr>
        <p:spPr>
          <a:xfrm>
            <a:off x="7959775" y="6476904"/>
            <a:ext cx="1169233" cy="230832"/>
          </a:xfrm>
          <a:prstGeom prst="rect">
            <a:avLst/>
          </a:prstGeom>
          <a:noFill/>
        </p:spPr>
        <p:txBody>
          <a:bodyPr wrap="square" rtlCol="0">
            <a:spAutoFit/>
          </a:bodyPr>
          <a:lstStyle/>
          <a:p>
            <a:r>
              <a:rPr lang="en-GB" sz="900" dirty="0">
                <a:solidFill>
                  <a:schemeClr val="bg1"/>
                </a:solidFill>
              </a:rPr>
              <a:t>Photo: James West</a:t>
            </a:r>
          </a:p>
        </p:txBody>
      </p:sp>
      <p:sp>
        <p:nvSpPr>
          <p:cNvPr id="3" name="TextBox 2"/>
          <p:cNvSpPr txBox="1"/>
          <p:nvPr/>
        </p:nvSpPr>
        <p:spPr>
          <a:xfrm>
            <a:off x="322288" y="6061405"/>
            <a:ext cx="2801912" cy="646331"/>
          </a:xfrm>
          <a:prstGeom prst="rect">
            <a:avLst/>
          </a:prstGeom>
          <a:noFill/>
          <a:ln>
            <a:solidFill>
              <a:schemeClr val="bg1"/>
            </a:solidFill>
          </a:ln>
        </p:spPr>
        <p:txBody>
          <a:bodyPr wrap="square" rtlCol="0">
            <a:spAutoFit/>
          </a:bodyPr>
          <a:lstStyle/>
          <a:p>
            <a:r>
              <a:rPr lang="en-GB" dirty="0">
                <a:solidFill>
                  <a:schemeClr val="bg1"/>
                </a:solidFill>
                <a:latin typeface="Comic Sans MS" charset="0"/>
                <a:ea typeface="Comic Sans MS" charset="0"/>
                <a:cs typeface="Comic Sans MS" charset="0"/>
              </a:rPr>
              <a:t>Photographed at Knepp Wildland, East Sussex</a:t>
            </a:r>
          </a:p>
        </p:txBody>
      </p:sp>
    </p:spTree>
    <p:extLst>
      <p:ext uri="{BB962C8B-B14F-4D97-AF65-F5344CB8AC3E}">
        <p14:creationId xmlns:p14="http://schemas.microsoft.com/office/powerpoint/2010/main" val="6520784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469" y="444442"/>
            <a:ext cx="8820442" cy="1143000"/>
          </a:xfrm>
        </p:spPr>
        <p:txBody>
          <a:bodyPr>
            <a:normAutofit fontScale="90000"/>
          </a:bodyPr>
          <a:lstStyle/>
          <a:p>
            <a:r>
              <a:rPr lang="en-GB" sz="3200" dirty="0">
                <a:latin typeface="Comic Sans MS" charset="0"/>
                <a:ea typeface="Comic Sans MS" charset="0"/>
                <a:cs typeface="Comic Sans MS" charset="0"/>
              </a:rPr>
              <a:t>The </a:t>
            </a:r>
            <a:r>
              <a:rPr lang="en-GB" sz="3200" b="1" dirty="0">
                <a:solidFill>
                  <a:srgbClr val="00B050"/>
                </a:solidFill>
                <a:latin typeface="Comic Sans MS" charset="0"/>
                <a:ea typeface="Comic Sans MS" charset="0"/>
                <a:cs typeface="Comic Sans MS" charset="0"/>
              </a:rPr>
              <a:t>fulmar</a:t>
            </a:r>
            <a:r>
              <a:rPr lang="en-GB" sz="3200" dirty="0">
                <a:latin typeface="Comic Sans MS" charset="0"/>
                <a:ea typeface="Comic Sans MS" charset="0"/>
                <a:cs typeface="Comic Sans MS" charset="0"/>
              </a:rPr>
              <a:t> is a seabird that is always offshore, except when breeding. They defend their nests from intruders by spitting out a foul-smelling oil</a:t>
            </a:r>
            <a:br>
              <a:rPr lang="en-GB" sz="3200" dirty="0"/>
            </a:br>
            <a:endParaRPr lang="en-GB" sz="3200" dirty="0">
              <a:latin typeface="Comic Sans MS" charset="0"/>
              <a:ea typeface="Comic Sans MS" charset="0"/>
              <a:cs typeface="Comic Sans MS"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380" y="1718817"/>
            <a:ext cx="9136620" cy="5139349"/>
          </a:xfrm>
        </p:spPr>
      </p:pic>
      <p:sp>
        <p:nvSpPr>
          <p:cNvPr id="5" name="TextBox 4"/>
          <p:cNvSpPr txBox="1"/>
          <p:nvPr/>
        </p:nvSpPr>
        <p:spPr>
          <a:xfrm>
            <a:off x="8114292" y="6501226"/>
            <a:ext cx="1244183" cy="230832"/>
          </a:xfrm>
          <a:prstGeom prst="rect">
            <a:avLst/>
          </a:prstGeom>
          <a:noFill/>
        </p:spPr>
        <p:txBody>
          <a:bodyPr wrap="square" rtlCol="0">
            <a:spAutoFit/>
          </a:bodyPr>
          <a:lstStyle/>
          <a:p>
            <a:r>
              <a:rPr lang="en-GB" sz="900" dirty="0">
                <a:solidFill>
                  <a:schemeClr val="bg1"/>
                </a:solidFill>
              </a:rPr>
              <a:t>Photo: Tom Lee</a:t>
            </a:r>
          </a:p>
        </p:txBody>
      </p:sp>
      <p:sp>
        <p:nvSpPr>
          <p:cNvPr id="3" name="TextBox 2"/>
          <p:cNvSpPr txBox="1"/>
          <p:nvPr/>
        </p:nvSpPr>
        <p:spPr>
          <a:xfrm>
            <a:off x="2806676" y="6339597"/>
            <a:ext cx="4188484" cy="369332"/>
          </a:xfrm>
          <a:prstGeom prst="rect">
            <a:avLst/>
          </a:prstGeom>
          <a:noFill/>
          <a:ln>
            <a:solidFill>
              <a:schemeClr val="bg1"/>
            </a:solidFill>
          </a:ln>
        </p:spPr>
        <p:txBody>
          <a:bodyPr wrap="square" rtlCol="0">
            <a:spAutoFit/>
          </a:bodyPr>
          <a:lstStyle/>
          <a:p>
            <a:r>
              <a:rPr lang="en-GB" dirty="0">
                <a:solidFill>
                  <a:schemeClr val="bg1"/>
                </a:solidFill>
              </a:rPr>
              <a:t>Pictured at Cuckmere Haven, East Sussex</a:t>
            </a:r>
          </a:p>
        </p:txBody>
      </p:sp>
    </p:spTree>
    <p:extLst>
      <p:ext uri="{BB962C8B-B14F-4D97-AF65-F5344CB8AC3E}">
        <p14:creationId xmlns:p14="http://schemas.microsoft.com/office/powerpoint/2010/main" val="8742652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3571"/>
            <a:ext cx="9144000" cy="1143000"/>
          </a:xfrm>
        </p:spPr>
        <p:txBody>
          <a:bodyPr>
            <a:normAutofit fontScale="90000"/>
          </a:bodyPr>
          <a:lstStyle/>
          <a:p>
            <a:r>
              <a:rPr lang="en-GB" sz="3000" b="1" dirty="0">
                <a:solidFill>
                  <a:srgbClr val="00B050"/>
                </a:solidFill>
                <a:latin typeface="Comic Sans MS" charset="0"/>
                <a:ea typeface="Comic Sans MS" charset="0"/>
                <a:cs typeface="Comic Sans MS" charset="0"/>
              </a:rPr>
              <a:t>Moorhen</a:t>
            </a:r>
            <a:r>
              <a:rPr lang="en-GB" sz="3000" dirty="0">
                <a:solidFill>
                  <a:srgbClr val="00B050"/>
                </a:solidFill>
                <a:latin typeface="Comic Sans MS" charset="0"/>
                <a:ea typeface="Comic Sans MS" charset="0"/>
                <a:cs typeface="Comic Sans MS" charset="0"/>
              </a:rPr>
              <a:t> </a:t>
            </a:r>
            <a:r>
              <a:rPr lang="en-GB" sz="3000" dirty="0">
                <a:latin typeface="Comic Sans MS" charset="0"/>
                <a:ea typeface="Comic Sans MS" charset="0"/>
                <a:cs typeface="Comic Sans MS" charset="0"/>
              </a:rPr>
              <a:t>(left)</a:t>
            </a:r>
            <a:r>
              <a:rPr lang="en-GB" sz="3000" b="1" dirty="0">
                <a:latin typeface="Comic Sans MS" charset="0"/>
                <a:ea typeface="Comic Sans MS" charset="0"/>
                <a:cs typeface="Comic Sans MS" charset="0"/>
              </a:rPr>
              <a:t> </a:t>
            </a:r>
            <a:r>
              <a:rPr lang="en-GB" sz="3000" dirty="0">
                <a:latin typeface="Comic Sans MS" charset="0"/>
                <a:ea typeface="Comic Sans MS" charset="0"/>
                <a:cs typeface="Comic Sans MS" charset="0"/>
              </a:rPr>
              <a:t>and </a:t>
            </a:r>
            <a:r>
              <a:rPr lang="en-GB" sz="3000" b="1" dirty="0">
                <a:solidFill>
                  <a:srgbClr val="00B050"/>
                </a:solidFill>
                <a:latin typeface="Comic Sans MS" charset="0"/>
                <a:ea typeface="Comic Sans MS" charset="0"/>
                <a:cs typeface="Comic Sans MS" charset="0"/>
              </a:rPr>
              <a:t>coots </a:t>
            </a:r>
            <a:r>
              <a:rPr lang="en-GB" sz="3000" dirty="0">
                <a:latin typeface="Comic Sans MS" charset="0"/>
                <a:ea typeface="Comic Sans MS" charset="0"/>
                <a:cs typeface="Comic Sans MS" charset="0"/>
              </a:rPr>
              <a:t>(right) are a common sight in Sussex - seen around any pond, lake, stream or river </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681" t="15302" r="7028" b="13385"/>
          <a:stretch/>
        </p:blipFill>
        <p:spPr>
          <a:xfrm>
            <a:off x="4256673" y="1521462"/>
            <a:ext cx="5799884" cy="3221010"/>
          </a:xfrm>
          <a:prstGeom prst="rect">
            <a:avLst/>
          </a:prstGeom>
          <a:ln>
            <a:solidFill>
              <a:schemeClr val="bg1"/>
            </a:solidFill>
          </a:ln>
        </p:spPr>
      </p:pic>
      <p:sp>
        <p:nvSpPr>
          <p:cNvPr id="13" name="TextBox 12"/>
          <p:cNvSpPr txBox="1"/>
          <p:nvPr/>
        </p:nvSpPr>
        <p:spPr>
          <a:xfrm>
            <a:off x="7794885" y="4407108"/>
            <a:ext cx="1229194" cy="230832"/>
          </a:xfrm>
          <a:prstGeom prst="rect">
            <a:avLst/>
          </a:prstGeom>
          <a:noFill/>
        </p:spPr>
        <p:txBody>
          <a:bodyPr wrap="square" rtlCol="0">
            <a:spAutoFit/>
          </a:bodyPr>
          <a:lstStyle/>
          <a:p>
            <a:r>
              <a:rPr lang="en-GB" sz="900" dirty="0">
                <a:solidFill>
                  <a:schemeClr val="bg1"/>
                </a:solidFill>
              </a:rPr>
              <a:t>Photo: Helen Haden </a:t>
            </a:r>
          </a:p>
        </p:txBody>
      </p:sp>
      <p:sp>
        <p:nvSpPr>
          <p:cNvPr id="3" name="TextBox 2"/>
          <p:cNvSpPr txBox="1"/>
          <p:nvPr/>
        </p:nvSpPr>
        <p:spPr>
          <a:xfrm>
            <a:off x="5781823" y="5076806"/>
            <a:ext cx="3026898" cy="1323439"/>
          </a:xfrm>
          <a:prstGeom prst="rect">
            <a:avLst/>
          </a:prstGeom>
          <a:noFill/>
          <a:ln>
            <a:solidFill>
              <a:schemeClr val="tx1"/>
            </a:solidFill>
          </a:ln>
        </p:spPr>
        <p:txBody>
          <a:bodyPr wrap="square" rtlCol="0" anchor="t">
            <a:spAutoFit/>
          </a:bodyPr>
          <a:lstStyle/>
          <a:p>
            <a:r>
              <a:rPr lang="en-GB" sz="2000" dirty="0">
                <a:latin typeface="Comic Sans MS" charset="0"/>
                <a:ea typeface="Comic Sans MS" charset="0"/>
                <a:cs typeface="Comic Sans MS" charset="0"/>
              </a:rPr>
              <a:t>This mother is feeding her chicks at the Arundel Wetland Centre, West Sussex</a:t>
            </a:r>
            <a:endParaRPr lang="en-GB" sz="2000" dirty="0"/>
          </a:p>
        </p:txBody>
      </p:sp>
      <p:pic>
        <p:nvPicPr>
          <p:cNvPr id="7" name="Picture 7" descr="A black and red bird standing on top of a grass covered field&#10;&#10;Description generated with very high confidence">
            <a:extLst>
              <a:ext uri="{FF2B5EF4-FFF2-40B4-BE49-F238E27FC236}">
                <a16:creationId xmlns:a16="http://schemas.microsoft.com/office/drawing/2014/main" id="{7887363A-4FA0-434A-946B-40ECFFE6D75E}"/>
              </a:ext>
            </a:extLst>
          </p:cNvPr>
          <p:cNvPicPr>
            <a:picLocks noGrp="1" noChangeAspect="1"/>
          </p:cNvPicPr>
          <p:nvPr>
            <p:ph idx="1"/>
          </p:nvPr>
        </p:nvPicPr>
        <p:blipFill>
          <a:blip r:embed="rId3"/>
          <a:stretch>
            <a:fillRect/>
          </a:stretch>
        </p:blipFill>
        <p:spPr>
          <a:xfrm>
            <a:off x="2147483647" y="2147483647"/>
            <a:ext cx="19507201" cy="14630400"/>
          </a:xfrm>
          <a:prstGeom prst="rect">
            <a:avLst/>
          </a:prstGeom>
        </p:spPr>
      </p:pic>
      <p:pic>
        <p:nvPicPr>
          <p:cNvPr id="9" name="Picture 9" descr="A black and red bird standing on top of a grass covered field&#10;&#10;Description generated with very high confidence">
            <a:extLst>
              <a:ext uri="{FF2B5EF4-FFF2-40B4-BE49-F238E27FC236}">
                <a16:creationId xmlns:a16="http://schemas.microsoft.com/office/drawing/2014/main" id="{26EF2FD1-049E-43F2-A583-CEC910B8F434}"/>
              </a:ext>
            </a:extLst>
          </p:cNvPr>
          <p:cNvPicPr>
            <a:picLocks noChangeAspect="1"/>
          </p:cNvPicPr>
          <p:nvPr/>
        </p:nvPicPr>
        <p:blipFill>
          <a:blip r:embed="rId3"/>
          <a:stretch>
            <a:fillRect/>
          </a:stretch>
        </p:blipFill>
        <p:spPr>
          <a:xfrm>
            <a:off x="-35027" y="1524615"/>
            <a:ext cx="4319433" cy="3209618"/>
          </a:xfrm>
          <a:prstGeom prst="rect">
            <a:avLst/>
          </a:prstGeom>
        </p:spPr>
      </p:pic>
      <p:sp>
        <p:nvSpPr>
          <p:cNvPr id="12" name="TextBox 11"/>
          <p:cNvSpPr txBox="1"/>
          <p:nvPr/>
        </p:nvSpPr>
        <p:spPr>
          <a:xfrm>
            <a:off x="145102" y="4407327"/>
            <a:ext cx="1307371" cy="239134"/>
          </a:xfrm>
          <a:prstGeom prst="rect">
            <a:avLst/>
          </a:prstGeom>
          <a:noFill/>
        </p:spPr>
        <p:txBody>
          <a:bodyPr wrap="square" rtlCol="0" anchor="t">
            <a:spAutoFit/>
          </a:bodyPr>
          <a:lstStyle/>
          <a:p>
            <a:r>
              <a:rPr lang="en-GB" sz="900" dirty="0">
                <a:solidFill>
                  <a:schemeClr val="bg1"/>
                </a:solidFill>
              </a:rPr>
              <a:t>Photo: </a:t>
            </a:r>
            <a:r>
              <a:rPr lang="en-GB" sz="900" dirty="0" err="1">
                <a:solidFill>
                  <a:schemeClr val="bg1"/>
                </a:solidFill>
              </a:rPr>
              <a:t>rawdonfox</a:t>
            </a:r>
          </a:p>
        </p:txBody>
      </p:sp>
    </p:spTree>
    <p:extLst>
      <p:ext uri="{BB962C8B-B14F-4D97-AF65-F5344CB8AC3E}">
        <p14:creationId xmlns:p14="http://schemas.microsoft.com/office/powerpoint/2010/main" val="1913020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7">
            <a:extLst>
              <a:ext uri="{FF2B5EF4-FFF2-40B4-BE49-F238E27FC236}">
                <a16:creationId xmlns:a16="http://schemas.microsoft.com/office/drawing/2014/main" id="{5310DA76-87AA-4B04-87A0-8D53E170BBE3}"/>
              </a:ext>
            </a:extLst>
          </p:cNvPr>
          <p:cNvPicPr>
            <a:picLocks noChangeAspect="1"/>
          </p:cNvPicPr>
          <p:nvPr/>
        </p:nvPicPr>
        <p:blipFill>
          <a:blip r:embed="rId2"/>
          <a:stretch>
            <a:fillRect/>
          </a:stretch>
        </p:blipFill>
        <p:spPr>
          <a:xfrm>
            <a:off x="3578327" y="2952995"/>
            <a:ext cx="2042652" cy="1458985"/>
          </a:xfrm>
          <a:prstGeom prst="rect">
            <a:avLst/>
          </a:prstGeom>
        </p:spPr>
      </p:pic>
      <p:sp>
        <p:nvSpPr>
          <p:cNvPr id="2" name="TextBox 1"/>
          <p:cNvSpPr txBox="1"/>
          <p:nvPr/>
        </p:nvSpPr>
        <p:spPr>
          <a:xfrm>
            <a:off x="3048000" y="6291385"/>
            <a:ext cx="3106615" cy="307777"/>
          </a:xfrm>
          <a:prstGeom prst="rect">
            <a:avLst/>
          </a:prstGeom>
          <a:noFill/>
        </p:spPr>
        <p:txBody>
          <a:bodyPr wrap="square" rtlCol="0">
            <a:spAutoFit/>
          </a:bodyPr>
          <a:lstStyle/>
          <a:p>
            <a:pPr algn="ctr"/>
            <a:r>
              <a:rPr lang="en-US" sz="1400" dirty="0"/>
              <a:t>Registered charity number 1153740</a:t>
            </a:r>
          </a:p>
        </p:txBody>
      </p:sp>
      <p:sp>
        <p:nvSpPr>
          <p:cNvPr id="3" name="TextBox 2"/>
          <p:cNvSpPr txBox="1"/>
          <p:nvPr/>
        </p:nvSpPr>
        <p:spPr>
          <a:xfrm>
            <a:off x="4344" y="4568108"/>
            <a:ext cx="9193926" cy="1569660"/>
          </a:xfrm>
          <a:prstGeom prst="rect">
            <a:avLst/>
          </a:prstGeom>
          <a:noFill/>
        </p:spPr>
        <p:txBody>
          <a:bodyPr wrap="square" rtlCol="0" anchor="t">
            <a:spAutoFit/>
          </a:bodyPr>
          <a:lstStyle/>
          <a:p>
            <a:pPr algn="ctr"/>
            <a:r>
              <a:rPr lang="en-GB" sz="6000" b="1" dirty="0">
                <a:latin typeface="Comic Sans MS" charset="0"/>
                <a:ea typeface="Comic Sans MS" charset="0"/>
                <a:cs typeface="Comic Sans MS" charset="0"/>
              </a:rPr>
              <a:t>SUSSEX</a:t>
            </a:r>
          </a:p>
          <a:p>
            <a:pPr algn="ctr"/>
            <a:r>
              <a:rPr lang="en-GB" sz="3600" b="1" dirty="0">
                <a:latin typeface="Comic Sans MS" charset="0"/>
                <a:ea typeface="Comic Sans MS" charset="0"/>
                <a:cs typeface="Comic Sans MS" charset="0"/>
              </a:rPr>
              <a:t>BIRDS OF SUSSEX</a:t>
            </a:r>
          </a:p>
        </p:txBody>
      </p:sp>
      <p:pic>
        <p:nvPicPr>
          <p:cNvPr id="5" name="Picture 5" descr="A close up of a sign&#10;&#10;Description generated with high confidence">
            <a:extLst>
              <a:ext uri="{FF2B5EF4-FFF2-40B4-BE49-F238E27FC236}">
                <a16:creationId xmlns:a16="http://schemas.microsoft.com/office/drawing/2014/main" id="{1826908F-8E50-4A14-87AC-6D5B6E7B0505}"/>
              </a:ext>
            </a:extLst>
          </p:cNvPr>
          <p:cNvPicPr>
            <a:picLocks noChangeAspect="1"/>
          </p:cNvPicPr>
          <p:nvPr/>
        </p:nvPicPr>
        <p:blipFill>
          <a:blip r:embed="rId3"/>
          <a:stretch>
            <a:fillRect/>
          </a:stretch>
        </p:blipFill>
        <p:spPr>
          <a:xfrm>
            <a:off x="3228053" y="333829"/>
            <a:ext cx="2743200" cy="1636776"/>
          </a:xfrm>
          <a:prstGeom prst="rect">
            <a:avLst/>
          </a:prstGeom>
        </p:spPr>
      </p:pic>
      <p:sp>
        <p:nvSpPr>
          <p:cNvPr id="10" name="TextBox 9">
            <a:extLst>
              <a:ext uri="{FF2B5EF4-FFF2-40B4-BE49-F238E27FC236}">
                <a16:creationId xmlns:a16="http://schemas.microsoft.com/office/drawing/2014/main" id="{414FACE7-BCBB-4D8F-AC11-F01B9DA20BE2}"/>
              </a:ext>
            </a:extLst>
          </p:cNvPr>
          <p:cNvSpPr txBox="1"/>
          <p:nvPr/>
        </p:nvSpPr>
        <p:spPr>
          <a:xfrm>
            <a:off x="94021" y="2444545"/>
            <a:ext cx="9020480" cy="33855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dirty="0">
                <a:latin typeface="Comic Sans MS"/>
              </a:rPr>
              <a:t>This series of lesson plans on Sussex has been made possible thanks to funding from</a:t>
            </a:r>
            <a:r>
              <a:rPr lang="en-US" sz="1600" dirty="0">
                <a:latin typeface="Comic Sans MS"/>
                <a:cs typeface="Calibri"/>
              </a:rPr>
              <a:t> the</a:t>
            </a:r>
            <a:endParaRPr lang="en-US" sz="1600" dirty="0">
              <a:latin typeface="Comic Sans MS"/>
            </a:endParaRPr>
          </a:p>
        </p:txBody>
      </p:sp>
    </p:spTree>
    <p:extLst>
      <p:ext uri="{BB962C8B-B14F-4D97-AF65-F5344CB8AC3E}">
        <p14:creationId xmlns:p14="http://schemas.microsoft.com/office/powerpoint/2010/main" val="6278435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7219"/>
            <a:ext cx="9144000" cy="1143000"/>
          </a:xfrm>
        </p:spPr>
        <p:txBody>
          <a:bodyPr>
            <a:noAutofit/>
          </a:bodyPr>
          <a:lstStyle/>
          <a:p>
            <a:r>
              <a:rPr lang="en-GB" sz="2800" b="1" dirty="0">
                <a:solidFill>
                  <a:srgbClr val="00B050"/>
                </a:solidFill>
                <a:latin typeface="Comic Sans MS" charset="0"/>
                <a:ea typeface="Comic Sans MS" charset="0"/>
                <a:cs typeface="Comic Sans MS" charset="0"/>
              </a:rPr>
              <a:t>Water rails </a:t>
            </a:r>
            <a:r>
              <a:rPr lang="en-GB" sz="2800" dirty="0">
                <a:latin typeface="Comic Sans MS" charset="0"/>
                <a:ea typeface="Comic Sans MS" charset="0"/>
                <a:cs typeface="Comic Sans MS" charset="0"/>
              </a:rPr>
              <a:t>are fairly common but can be hard to see as they prefer to stay hidden in thick vegetation</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6530" b="8766"/>
          <a:stretch/>
        </p:blipFill>
        <p:spPr>
          <a:xfrm>
            <a:off x="-39055" y="1281659"/>
            <a:ext cx="9222109" cy="5576341"/>
          </a:xfrm>
        </p:spPr>
      </p:pic>
      <p:sp>
        <p:nvSpPr>
          <p:cNvPr id="5" name="TextBox 4"/>
          <p:cNvSpPr txBox="1"/>
          <p:nvPr/>
        </p:nvSpPr>
        <p:spPr>
          <a:xfrm>
            <a:off x="7540051" y="6385810"/>
            <a:ext cx="1368421" cy="230832"/>
          </a:xfrm>
          <a:prstGeom prst="rect">
            <a:avLst/>
          </a:prstGeom>
          <a:noFill/>
        </p:spPr>
        <p:txBody>
          <a:bodyPr wrap="square" rtlCol="0">
            <a:spAutoFit/>
          </a:bodyPr>
          <a:lstStyle/>
          <a:p>
            <a:r>
              <a:rPr lang="en-GB" sz="900" dirty="0">
                <a:solidFill>
                  <a:schemeClr val="bg1"/>
                </a:solidFill>
              </a:rPr>
              <a:t>Photo: Kentish Plumber</a:t>
            </a:r>
          </a:p>
        </p:txBody>
      </p:sp>
      <p:sp>
        <p:nvSpPr>
          <p:cNvPr id="3" name="TextBox 2"/>
          <p:cNvSpPr txBox="1"/>
          <p:nvPr/>
        </p:nvSpPr>
        <p:spPr>
          <a:xfrm>
            <a:off x="457200" y="1813560"/>
            <a:ext cx="4556760" cy="707886"/>
          </a:xfrm>
          <a:prstGeom prst="rect">
            <a:avLst/>
          </a:prstGeom>
          <a:noFill/>
          <a:ln>
            <a:solidFill>
              <a:schemeClr val="bg1"/>
            </a:solidFill>
          </a:ln>
        </p:spPr>
        <p:txBody>
          <a:bodyPr wrap="square" rtlCol="0">
            <a:spAutoFit/>
          </a:bodyPr>
          <a:lstStyle/>
          <a:p>
            <a:r>
              <a:rPr lang="en-GB" sz="2000" dirty="0">
                <a:solidFill>
                  <a:schemeClr val="bg1"/>
                </a:solidFill>
                <a:latin typeface="Comic Sans MS" charset="0"/>
                <a:ea typeface="Comic Sans MS" charset="0"/>
                <a:cs typeface="Comic Sans MS" charset="0"/>
              </a:rPr>
              <a:t>Spotted at Pulborough Brooks RSPB Nature Reserve, West Sussex</a:t>
            </a:r>
          </a:p>
        </p:txBody>
      </p:sp>
    </p:spTree>
    <p:extLst>
      <p:ext uri="{BB962C8B-B14F-4D97-AF65-F5344CB8AC3E}">
        <p14:creationId xmlns:p14="http://schemas.microsoft.com/office/powerpoint/2010/main" val="7109430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892" y="0"/>
            <a:ext cx="8679305" cy="1505785"/>
          </a:xfrm>
        </p:spPr>
        <p:txBody>
          <a:bodyPr>
            <a:noAutofit/>
          </a:bodyPr>
          <a:lstStyle/>
          <a:p>
            <a:r>
              <a:rPr lang="en-GB" sz="3600" dirty="0">
                <a:latin typeface="Comic Sans MS" charset="0"/>
                <a:ea typeface="Comic Sans MS" charset="0"/>
                <a:cs typeface="Comic Sans MS" charset="0"/>
              </a:rPr>
              <a:t>The</a:t>
            </a:r>
            <a:r>
              <a:rPr lang="en-GB" sz="3600" b="1" dirty="0">
                <a:solidFill>
                  <a:srgbClr val="00B050"/>
                </a:solidFill>
                <a:latin typeface="Comic Sans MS" charset="0"/>
                <a:ea typeface="Comic Sans MS" charset="0"/>
                <a:cs typeface="Comic Sans MS" charset="0"/>
              </a:rPr>
              <a:t> redshank </a:t>
            </a:r>
            <a:r>
              <a:rPr lang="en-GB" sz="3600" dirty="0">
                <a:latin typeface="Comic Sans MS" charset="0"/>
                <a:ea typeface="Comic Sans MS" charset="0"/>
                <a:cs typeface="Comic Sans MS" charset="0"/>
              </a:rPr>
              <a:t>is a common wading bird with bright orange-red legs and bill</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7631" b="14774"/>
          <a:stretch/>
        </p:blipFill>
        <p:spPr>
          <a:xfrm>
            <a:off x="0" y="1536492"/>
            <a:ext cx="9144000" cy="5321508"/>
          </a:xfrm>
        </p:spPr>
      </p:pic>
      <p:sp>
        <p:nvSpPr>
          <p:cNvPr id="5" name="TextBox 4"/>
          <p:cNvSpPr txBox="1"/>
          <p:nvPr/>
        </p:nvSpPr>
        <p:spPr>
          <a:xfrm>
            <a:off x="7824866" y="6427649"/>
            <a:ext cx="1484026" cy="230832"/>
          </a:xfrm>
          <a:prstGeom prst="rect">
            <a:avLst/>
          </a:prstGeom>
          <a:noFill/>
        </p:spPr>
        <p:txBody>
          <a:bodyPr wrap="square" rtlCol="0">
            <a:spAutoFit/>
          </a:bodyPr>
          <a:lstStyle/>
          <a:p>
            <a:r>
              <a:rPr lang="en-GB" sz="900" dirty="0">
                <a:solidFill>
                  <a:schemeClr val="bg1"/>
                </a:solidFill>
              </a:rPr>
              <a:t>Photo: Kentish Plumber</a:t>
            </a:r>
          </a:p>
        </p:txBody>
      </p:sp>
      <p:sp>
        <p:nvSpPr>
          <p:cNvPr id="3" name="TextBox 2"/>
          <p:cNvSpPr txBox="1"/>
          <p:nvPr/>
        </p:nvSpPr>
        <p:spPr>
          <a:xfrm>
            <a:off x="164892" y="6201423"/>
            <a:ext cx="3068638" cy="369332"/>
          </a:xfrm>
          <a:prstGeom prst="rect">
            <a:avLst/>
          </a:prstGeom>
          <a:noFill/>
          <a:ln>
            <a:solidFill>
              <a:schemeClr val="tx1"/>
            </a:solidFill>
          </a:ln>
        </p:spPr>
        <p:txBody>
          <a:bodyPr wrap="square" rtlCol="0">
            <a:spAutoFit/>
          </a:bodyPr>
          <a:lstStyle/>
          <a:p>
            <a:r>
              <a:rPr lang="en-GB" dirty="0">
                <a:latin typeface="Comic Sans MS" charset="0"/>
                <a:ea typeface="Comic Sans MS" charset="0"/>
                <a:cs typeface="Comic Sans MS" charset="0"/>
              </a:rPr>
              <a:t>Rye Harbour, East Sussex</a:t>
            </a:r>
          </a:p>
        </p:txBody>
      </p:sp>
    </p:spTree>
    <p:extLst>
      <p:ext uri="{BB962C8B-B14F-4D97-AF65-F5344CB8AC3E}">
        <p14:creationId xmlns:p14="http://schemas.microsoft.com/office/powerpoint/2010/main" val="16887582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19" y="152589"/>
            <a:ext cx="8676057" cy="1143000"/>
          </a:xfrm>
        </p:spPr>
        <p:txBody>
          <a:bodyPr>
            <a:normAutofit/>
          </a:bodyPr>
          <a:lstStyle/>
          <a:p>
            <a:r>
              <a:rPr lang="en-GB" sz="3400" dirty="0">
                <a:latin typeface="Comic Sans MS" charset="0"/>
                <a:ea typeface="Comic Sans MS" charset="0"/>
                <a:cs typeface="Comic Sans MS" charset="0"/>
              </a:rPr>
              <a:t>A </a:t>
            </a:r>
            <a:r>
              <a:rPr lang="en-GB" sz="3400" b="1" dirty="0">
                <a:solidFill>
                  <a:srgbClr val="00B050"/>
                </a:solidFill>
                <a:latin typeface="Comic Sans MS" charset="0"/>
                <a:ea typeface="Comic Sans MS" charset="0"/>
                <a:cs typeface="Comic Sans MS" charset="0"/>
              </a:rPr>
              <a:t>snipe</a:t>
            </a:r>
            <a:r>
              <a:rPr lang="en-GB" sz="3400" dirty="0">
                <a:latin typeface="Comic Sans MS" charset="0"/>
                <a:ea typeface="Comic Sans MS" charset="0"/>
                <a:cs typeface="Comic Sans MS" charset="0"/>
              </a:rPr>
              <a:t> is a medium sized wading bird with short legs and a long straight bill.</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5825" b="16521"/>
          <a:stretch/>
        </p:blipFill>
        <p:spPr>
          <a:xfrm>
            <a:off x="-139553" y="1480393"/>
            <a:ext cx="9265708" cy="5396459"/>
          </a:xfrm>
        </p:spPr>
      </p:pic>
      <p:sp>
        <p:nvSpPr>
          <p:cNvPr id="5" name="TextBox 4"/>
          <p:cNvSpPr txBox="1"/>
          <p:nvPr/>
        </p:nvSpPr>
        <p:spPr>
          <a:xfrm>
            <a:off x="7707443" y="6461216"/>
            <a:ext cx="1319134" cy="230832"/>
          </a:xfrm>
          <a:prstGeom prst="rect">
            <a:avLst/>
          </a:prstGeom>
          <a:noFill/>
        </p:spPr>
        <p:txBody>
          <a:bodyPr wrap="square" rtlCol="0">
            <a:spAutoFit/>
          </a:bodyPr>
          <a:lstStyle/>
          <a:p>
            <a:r>
              <a:rPr lang="en-GB" sz="900" dirty="0">
                <a:solidFill>
                  <a:schemeClr val="bg1"/>
                </a:solidFill>
              </a:rPr>
              <a:t>Photo: Kentish Plumber</a:t>
            </a:r>
          </a:p>
        </p:txBody>
      </p:sp>
      <p:sp>
        <p:nvSpPr>
          <p:cNvPr id="3" name="TextBox 2"/>
          <p:cNvSpPr txBox="1"/>
          <p:nvPr/>
        </p:nvSpPr>
        <p:spPr>
          <a:xfrm>
            <a:off x="487680" y="6096000"/>
            <a:ext cx="3154680" cy="707886"/>
          </a:xfrm>
          <a:prstGeom prst="rect">
            <a:avLst/>
          </a:prstGeom>
          <a:noFill/>
          <a:ln>
            <a:solidFill>
              <a:schemeClr val="bg1"/>
            </a:solidFill>
          </a:ln>
        </p:spPr>
        <p:txBody>
          <a:bodyPr wrap="square" rtlCol="0">
            <a:spAutoFit/>
          </a:bodyPr>
          <a:lstStyle/>
          <a:p>
            <a:r>
              <a:rPr lang="en-GB" sz="2000" dirty="0">
                <a:solidFill>
                  <a:schemeClr val="bg1"/>
                </a:solidFill>
                <a:latin typeface="Comic Sans MS" charset="0"/>
                <a:ea typeface="Comic Sans MS" charset="0"/>
                <a:cs typeface="Comic Sans MS" charset="0"/>
              </a:rPr>
              <a:t>Photographed at Rye Harbour, East Sussex</a:t>
            </a:r>
          </a:p>
        </p:txBody>
      </p:sp>
    </p:spTree>
    <p:extLst>
      <p:ext uri="{BB962C8B-B14F-4D97-AF65-F5344CB8AC3E}">
        <p14:creationId xmlns:p14="http://schemas.microsoft.com/office/powerpoint/2010/main" val="6538725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918"/>
            <a:ext cx="9144000" cy="1143000"/>
          </a:xfrm>
        </p:spPr>
        <p:txBody>
          <a:bodyPr>
            <a:noAutofit/>
          </a:bodyPr>
          <a:lstStyle/>
          <a:p>
            <a:r>
              <a:rPr lang="en-GB" sz="3000" dirty="0">
                <a:latin typeface="Comic Sans MS" charset="0"/>
                <a:ea typeface="Comic Sans MS" charset="0"/>
                <a:cs typeface="Comic Sans MS" charset="0"/>
              </a:rPr>
              <a:t>The</a:t>
            </a:r>
            <a:r>
              <a:rPr lang="en-GB" sz="3000" b="1" dirty="0">
                <a:solidFill>
                  <a:srgbClr val="00B050"/>
                </a:solidFill>
                <a:latin typeface="Comic Sans MS" charset="0"/>
                <a:ea typeface="Comic Sans MS" charset="0"/>
                <a:cs typeface="Comic Sans MS" charset="0"/>
              </a:rPr>
              <a:t> ringed plover </a:t>
            </a:r>
            <a:r>
              <a:rPr lang="en-GB" sz="3000" dirty="0">
                <a:latin typeface="Comic Sans MS" charset="0"/>
                <a:ea typeface="Comic Sans MS" charset="0"/>
                <a:cs typeface="Comic Sans MS" charset="0"/>
              </a:rPr>
              <a:t>is a small short-legged wading bird that breeds on beaches around the coast</a:t>
            </a:r>
            <a:r>
              <a:rPr lang="en-GB" sz="3000" b="1" dirty="0">
                <a:solidFill>
                  <a:srgbClr val="00B050"/>
                </a:solidFill>
                <a:latin typeface="Comic Sans MS" charset="0"/>
                <a:ea typeface="Comic Sans MS" charset="0"/>
                <a:cs typeface="Comic Sans MS" charset="0"/>
              </a:rPr>
              <a:t> </a:t>
            </a:r>
            <a:endParaRPr lang="en-GB" sz="3000" dirty="0">
              <a:latin typeface="Comic Sans MS" charset="0"/>
              <a:ea typeface="Comic Sans MS" charset="0"/>
              <a:cs typeface="Comic Sans MS"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906" y="1556295"/>
            <a:ext cx="9193811" cy="5301705"/>
          </a:xfrm>
        </p:spPr>
      </p:pic>
      <p:sp>
        <p:nvSpPr>
          <p:cNvPr id="5" name="TextBox 4"/>
          <p:cNvSpPr txBox="1"/>
          <p:nvPr/>
        </p:nvSpPr>
        <p:spPr>
          <a:xfrm>
            <a:off x="7659974" y="6370820"/>
            <a:ext cx="914400" cy="230832"/>
          </a:xfrm>
          <a:prstGeom prst="rect">
            <a:avLst/>
          </a:prstGeom>
          <a:noFill/>
        </p:spPr>
        <p:txBody>
          <a:bodyPr wrap="square" rtlCol="0">
            <a:spAutoFit/>
          </a:bodyPr>
          <a:lstStyle/>
          <a:p>
            <a:r>
              <a:rPr lang="en-GB" sz="900" dirty="0">
                <a:solidFill>
                  <a:schemeClr val="bg1"/>
                </a:solidFill>
              </a:rPr>
              <a:t>Photo: Tom Lee</a:t>
            </a:r>
          </a:p>
        </p:txBody>
      </p:sp>
      <p:sp>
        <p:nvSpPr>
          <p:cNvPr id="3" name="TextBox 2"/>
          <p:cNvSpPr txBox="1"/>
          <p:nvPr/>
        </p:nvSpPr>
        <p:spPr>
          <a:xfrm>
            <a:off x="5394960" y="1935480"/>
            <a:ext cx="3444240" cy="707886"/>
          </a:xfrm>
          <a:prstGeom prst="rect">
            <a:avLst/>
          </a:prstGeom>
          <a:noFill/>
          <a:ln>
            <a:solidFill>
              <a:schemeClr val="bg1"/>
            </a:solidFill>
          </a:ln>
        </p:spPr>
        <p:txBody>
          <a:bodyPr wrap="square" rtlCol="0">
            <a:spAutoFit/>
          </a:bodyPr>
          <a:lstStyle/>
          <a:p>
            <a:r>
              <a:rPr lang="en-GB" sz="2000" dirty="0">
                <a:solidFill>
                  <a:schemeClr val="bg1"/>
                </a:solidFill>
                <a:latin typeface="Comic Sans MS" charset="0"/>
                <a:ea typeface="Comic Sans MS" charset="0"/>
                <a:cs typeface="Comic Sans MS" charset="0"/>
              </a:rPr>
              <a:t>Rye Harbour, East Sussex as the tide comes in</a:t>
            </a:r>
            <a:endParaRPr lang="en-GB" sz="2000" dirty="0">
              <a:solidFill>
                <a:schemeClr val="bg1"/>
              </a:solidFill>
            </a:endParaRPr>
          </a:p>
        </p:txBody>
      </p:sp>
    </p:spTree>
    <p:extLst>
      <p:ext uri="{BB962C8B-B14F-4D97-AF65-F5344CB8AC3E}">
        <p14:creationId xmlns:p14="http://schemas.microsoft.com/office/powerpoint/2010/main" val="9495885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643" y="0"/>
            <a:ext cx="8841545" cy="1430108"/>
          </a:xfrm>
        </p:spPr>
        <p:txBody>
          <a:bodyPr>
            <a:noAutofit/>
          </a:bodyPr>
          <a:lstStyle/>
          <a:p>
            <a:r>
              <a:rPr lang="en-GB" sz="3000" dirty="0">
                <a:latin typeface="Comic Sans MS" charset="0"/>
                <a:ea typeface="Comic Sans MS" charset="0"/>
                <a:cs typeface="Comic Sans MS" charset="0"/>
              </a:rPr>
              <a:t>The </a:t>
            </a:r>
            <a:r>
              <a:rPr lang="en-GB" sz="3000" b="1" dirty="0">
                <a:solidFill>
                  <a:srgbClr val="00B050"/>
                </a:solidFill>
                <a:latin typeface="Comic Sans MS" charset="0"/>
                <a:ea typeface="Comic Sans MS" charset="0"/>
                <a:cs typeface="Comic Sans MS" charset="0"/>
              </a:rPr>
              <a:t>black headed gull </a:t>
            </a:r>
            <a:r>
              <a:rPr lang="en-GB" sz="3000" dirty="0">
                <a:latin typeface="Comic Sans MS" charset="0"/>
                <a:ea typeface="Comic Sans MS" charset="0"/>
                <a:cs typeface="Comic Sans MS" charset="0"/>
              </a:rPr>
              <a:t>is a small gull that has a black head in summer and a white head in winter</a:t>
            </a:r>
            <a:endParaRPr lang="en-GB" sz="3000" b="1" dirty="0">
              <a:solidFill>
                <a:srgbClr val="00B050"/>
              </a:solidFill>
              <a:latin typeface="Comic Sans MS" charset="0"/>
              <a:ea typeface="Comic Sans MS" charset="0"/>
              <a:cs typeface="Comic Sans MS" charset="0"/>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6529" b="3798"/>
          <a:stretch/>
        </p:blipFill>
        <p:spPr>
          <a:xfrm>
            <a:off x="0" y="1417638"/>
            <a:ext cx="9172807" cy="5486400"/>
          </a:xfrm>
        </p:spPr>
      </p:pic>
      <p:sp>
        <p:nvSpPr>
          <p:cNvPr id="5" name="TextBox 4"/>
          <p:cNvSpPr txBox="1"/>
          <p:nvPr/>
        </p:nvSpPr>
        <p:spPr>
          <a:xfrm>
            <a:off x="133643" y="6627168"/>
            <a:ext cx="1528997" cy="230832"/>
          </a:xfrm>
          <a:prstGeom prst="rect">
            <a:avLst/>
          </a:prstGeom>
          <a:noFill/>
        </p:spPr>
        <p:txBody>
          <a:bodyPr wrap="square" rtlCol="0">
            <a:spAutoFit/>
          </a:bodyPr>
          <a:lstStyle/>
          <a:p>
            <a:r>
              <a:rPr lang="en-GB" sz="900" dirty="0"/>
              <a:t>Photo: Kentish Plumber</a:t>
            </a:r>
          </a:p>
        </p:txBody>
      </p:sp>
      <p:sp>
        <p:nvSpPr>
          <p:cNvPr id="3" name="TextBox 2"/>
          <p:cNvSpPr txBox="1"/>
          <p:nvPr/>
        </p:nvSpPr>
        <p:spPr>
          <a:xfrm>
            <a:off x="6302326" y="1899138"/>
            <a:ext cx="2672862" cy="1015663"/>
          </a:xfrm>
          <a:prstGeom prst="rect">
            <a:avLst/>
          </a:prstGeom>
          <a:noFill/>
          <a:ln>
            <a:solidFill>
              <a:schemeClr val="tx1"/>
            </a:solidFill>
          </a:ln>
        </p:spPr>
        <p:txBody>
          <a:bodyPr wrap="square" rtlCol="0">
            <a:spAutoFit/>
          </a:bodyPr>
          <a:lstStyle/>
          <a:p>
            <a:r>
              <a:rPr lang="en-GB" sz="2000" dirty="0">
                <a:latin typeface="Comic Sans MS" charset="0"/>
                <a:ea typeface="Comic Sans MS" charset="0"/>
                <a:cs typeface="Comic Sans MS" charset="0"/>
              </a:rPr>
              <a:t>Photographed at Rye Harbour, East Sussex (summer)</a:t>
            </a:r>
          </a:p>
        </p:txBody>
      </p:sp>
    </p:spTree>
    <p:extLst>
      <p:ext uri="{BB962C8B-B14F-4D97-AF65-F5344CB8AC3E}">
        <p14:creationId xmlns:p14="http://schemas.microsoft.com/office/powerpoint/2010/main" val="9389791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 y="274638"/>
            <a:ext cx="8693834" cy="1143000"/>
          </a:xfrm>
        </p:spPr>
        <p:txBody>
          <a:bodyPr>
            <a:noAutofit/>
          </a:bodyPr>
          <a:lstStyle/>
          <a:p>
            <a:r>
              <a:rPr lang="en-GB" sz="3000" dirty="0">
                <a:latin typeface="Comic Sans MS" charset="0"/>
                <a:ea typeface="Comic Sans MS" charset="0"/>
                <a:cs typeface="Comic Sans MS" charset="0"/>
              </a:rPr>
              <a:t>The </a:t>
            </a:r>
            <a:r>
              <a:rPr lang="en-GB" sz="3000" b="1" dirty="0">
                <a:solidFill>
                  <a:srgbClr val="00B050"/>
                </a:solidFill>
                <a:latin typeface="Comic Sans MS" charset="0"/>
                <a:ea typeface="Comic Sans MS" charset="0"/>
                <a:cs typeface="Comic Sans MS" charset="0"/>
              </a:rPr>
              <a:t>herring gull </a:t>
            </a:r>
            <a:r>
              <a:rPr lang="en-GB" sz="3000" dirty="0">
                <a:latin typeface="Comic Sans MS" charset="0"/>
                <a:ea typeface="Comic Sans MS" charset="0"/>
                <a:cs typeface="Comic Sans MS" charset="0"/>
              </a:rPr>
              <a:t>is a large gull that can be seen at most seaside towns in the breeding season </a:t>
            </a:r>
            <a:endParaRPr lang="en-GB" sz="3000" b="1" dirty="0">
              <a:latin typeface="Comic Sans MS" charset="0"/>
              <a:ea typeface="Comic Sans MS" charset="0"/>
              <a:cs typeface="Comic Sans MS" charset="0"/>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b="12568"/>
          <a:stretch/>
        </p:blipFill>
        <p:spPr>
          <a:xfrm>
            <a:off x="0" y="1501482"/>
            <a:ext cx="9144000" cy="5356518"/>
          </a:xfrm>
        </p:spPr>
      </p:pic>
      <p:sp>
        <p:nvSpPr>
          <p:cNvPr id="5" name="TextBox 4"/>
          <p:cNvSpPr txBox="1"/>
          <p:nvPr/>
        </p:nvSpPr>
        <p:spPr>
          <a:xfrm>
            <a:off x="7704944" y="6400800"/>
            <a:ext cx="824459" cy="230832"/>
          </a:xfrm>
          <a:prstGeom prst="rect">
            <a:avLst/>
          </a:prstGeom>
          <a:noFill/>
        </p:spPr>
        <p:txBody>
          <a:bodyPr wrap="square" rtlCol="0">
            <a:spAutoFit/>
          </a:bodyPr>
          <a:lstStyle/>
          <a:p>
            <a:r>
              <a:rPr lang="en-GB" sz="900" dirty="0">
                <a:solidFill>
                  <a:schemeClr val="bg1"/>
                </a:solidFill>
              </a:rPr>
              <a:t>Photo: Paul</a:t>
            </a:r>
          </a:p>
        </p:txBody>
      </p:sp>
      <p:sp>
        <p:nvSpPr>
          <p:cNvPr id="3" name="TextBox 2"/>
          <p:cNvSpPr txBox="1"/>
          <p:nvPr/>
        </p:nvSpPr>
        <p:spPr>
          <a:xfrm>
            <a:off x="457200" y="6216134"/>
            <a:ext cx="3962400" cy="369332"/>
          </a:xfrm>
          <a:prstGeom prst="rect">
            <a:avLst/>
          </a:prstGeom>
          <a:noFill/>
          <a:ln>
            <a:solidFill>
              <a:schemeClr val="bg1"/>
            </a:solidFill>
          </a:ln>
        </p:spPr>
        <p:txBody>
          <a:bodyPr wrap="square" rtlCol="0">
            <a:spAutoFit/>
          </a:bodyPr>
          <a:lstStyle/>
          <a:p>
            <a:r>
              <a:rPr lang="en-GB" dirty="0">
                <a:solidFill>
                  <a:schemeClr val="bg1"/>
                </a:solidFill>
                <a:latin typeface="Comic Sans MS" charset="0"/>
                <a:ea typeface="Comic Sans MS" charset="0"/>
                <a:cs typeface="Comic Sans MS" charset="0"/>
              </a:rPr>
              <a:t>Spotted at Newhaven, East Sussex</a:t>
            </a:r>
          </a:p>
        </p:txBody>
      </p:sp>
    </p:spTree>
    <p:extLst>
      <p:ext uri="{BB962C8B-B14F-4D97-AF65-F5344CB8AC3E}">
        <p14:creationId xmlns:p14="http://schemas.microsoft.com/office/powerpoint/2010/main" val="17134585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1" y="-1"/>
            <a:ext cx="8808719" cy="1582615"/>
          </a:xfrm>
        </p:spPr>
        <p:txBody>
          <a:bodyPr>
            <a:noAutofit/>
          </a:bodyPr>
          <a:lstStyle/>
          <a:p>
            <a:r>
              <a:rPr lang="en-GB" sz="3600" dirty="0">
                <a:latin typeface="Comic Sans MS" charset="0"/>
                <a:ea typeface="Comic Sans MS" charset="0"/>
                <a:cs typeface="Comic Sans MS" charset="0"/>
              </a:rPr>
              <a:t>The </a:t>
            </a:r>
            <a:r>
              <a:rPr lang="en-GB" sz="3600" b="1" dirty="0">
                <a:solidFill>
                  <a:srgbClr val="00B050"/>
                </a:solidFill>
                <a:latin typeface="Comic Sans MS" charset="0"/>
                <a:ea typeface="Comic Sans MS" charset="0"/>
                <a:cs typeface="Comic Sans MS" charset="0"/>
              </a:rPr>
              <a:t>common tern </a:t>
            </a:r>
            <a:r>
              <a:rPr lang="en-GB" sz="3600" dirty="0">
                <a:latin typeface="Comic Sans MS" charset="0"/>
                <a:ea typeface="Comic Sans MS" charset="0"/>
                <a:cs typeface="Comic Sans MS" charset="0"/>
              </a:rPr>
              <a:t>has a long tail which has earned it the nickname ‘sea swallow’</a:t>
            </a:r>
          </a:p>
        </p:txBody>
      </p:sp>
      <p:pic>
        <p:nvPicPr>
          <p:cNvPr id="7" name="Content Placeholder 6"/>
          <p:cNvPicPr>
            <a:picLocks noGrp="1" noChangeAspect="1"/>
          </p:cNvPicPr>
          <p:nvPr>
            <p:ph idx="1"/>
          </p:nvPr>
        </p:nvPicPr>
        <p:blipFill rotWithShape="1">
          <a:blip r:embed="rId2">
            <a:extLst>
              <a:ext uri="{28A0092B-C50C-407E-A947-70E740481C1C}">
                <a14:useLocalDpi xmlns:a14="http://schemas.microsoft.com/office/drawing/2010/main" val="0"/>
              </a:ext>
            </a:extLst>
          </a:blip>
          <a:srcRect l="2145" t="9289" r="1938" b="7999"/>
          <a:stretch/>
        </p:blipFill>
        <p:spPr>
          <a:xfrm>
            <a:off x="-34582" y="1582615"/>
            <a:ext cx="9178582" cy="5275385"/>
          </a:xfrm>
        </p:spPr>
      </p:pic>
      <p:sp>
        <p:nvSpPr>
          <p:cNvPr id="8" name="TextBox 7"/>
          <p:cNvSpPr txBox="1"/>
          <p:nvPr/>
        </p:nvSpPr>
        <p:spPr>
          <a:xfrm>
            <a:off x="323556" y="6485206"/>
            <a:ext cx="1237957" cy="230832"/>
          </a:xfrm>
          <a:prstGeom prst="rect">
            <a:avLst/>
          </a:prstGeom>
          <a:noFill/>
        </p:spPr>
        <p:txBody>
          <a:bodyPr wrap="square" rtlCol="0">
            <a:spAutoFit/>
          </a:bodyPr>
          <a:lstStyle/>
          <a:p>
            <a:r>
              <a:rPr lang="en-GB" sz="900" dirty="0">
                <a:solidFill>
                  <a:schemeClr val="bg1"/>
                </a:solidFill>
              </a:rPr>
              <a:t>Photo: DAVID FRANZ</a:t>
            </a:r>
          </a:p>
        </p:txBody>
      </p:sp>
    </p:spTree>
    <p:extLst>
      <p:ext uri="{BB962C8B-B14F-4D97-AF65-F5344CB8AC3E}">
        <p14:creationId xmlns:p14="http://schemas.microsoft.com/office/powerpoint/2010/main" val="3428998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 y="165315"/>
            <a:ext cx="9037320" cy="1143000"/>
          </a:xfrm>
        </p:spPr>
        <p:txBody>
          <a:bodyPr>
            <a:noAutofit/>
          </a:bodyPr>
          <a:lstStyle/>
          <a:p>
            <a:r>
              <a:rPr lang="en-GB" sz="2700" dirty="0">
                <a:latin typeface="Comic Sans MS" charset="0"/>
                <a:ea typeface="Comic Sans MS" charset="0"/>
                <a:cs typeface="Comic Sans MS" charset="0"/>
              </a:rPr>
              <a:t>A</a:t>
            </a:r>
            <a:r>
              <a:rPr lang="en-GB" sz="2700" b="1" dirty="0">
                <a:solidFill>
                  <a:srgbClr val="00B050"/>
                </a:solidFill>
                <a:latin typeface="Comic Sans MS" charset="0"/>
                <a:ea typeface="Comic Sans MS" charset="0"/>
                <a:cs typeface="Comic Sans MS" charset="0"/>
              </a:rPr>
              <a:t> sandwich tern </a:t>
            </a:r>
            <a:r>
              <a:rPr lang="en-GB" sz="2700" dirty="0">
                <a:latin typeface="Comic Sans MS" charset="0"/>
                <a:ea typeface="Comic Sans MS" charset="0"/>
                <a:cs typeface="Comic Sans MS" charset="0"/>
              </a:rPr>
              <a:t>is white with a black cap on its head, a long black bill with a yellow tip and short black legs</a:t>
            </a:r>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b="11243"/>
          <a:stretch/>
        </p:blipFill>
        <p:spPr>
          <a:xfrm>
            <a:off x="-32869" y="1468521"/>
            <a:ext cx="9144000" cy="5389479"/>
          </a:xfrm>
          <a:prstGeom prst="rect">
            <a:avLst/>
          </a:prstGeom>
        </p:spPr>
      </p:pic>
      <p:sp>
        <p:nvSpPr>
          <p:cNvPr id="10" name="TextBox 9"/>
          <p:cNvSpPr txBox="1"/>
          <p:nvPr/>
        </p:nvSpPr>
        <p:spPr>
          <a:xfrm>
            <a:off x="7997252" y="6523218"/>
            <a:ext cx="1146748" cy="215444"/>
          </a:xfrm>
          <a:prstGeom prst="rect">
            <a:avLst/>
          </a:prstGeom>
          <a:noFill/>
        </p:spPr>
        <p:txBody>
          <a:bodyPr wrap="square" rtlCol="0">
            <a:spAutoFit/>
          </a:bodyPr>
          <a:lstStyle/>
          <a:p>
            <a:r>
              <a:rPr lang="en-GB" sz="800" dirty="0"/>
              <a:t>Photo: Ian Worsley</a:t>
            </a:r>
          </a:p>
        </p:txBody>
      </p:sp>
    </p:spTree>
    <p:extLst>
      <p:ext uri="{BB962C8B-B14F-4D97-AF65-F5344CB8AC3E}">
        <p14:creationId xmlns:p14="http://schemas.microsoft.com/office/powerpoint/2010/main" val="10771545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16947"/>
          <a:stretch/>
        </p:blipFill>
        <p:spPr>
          <a:xfrm>
            <a:off x="0" y="1377244"/>
            <a:ext cx="9144000" cy="5480756"/>
          </a:xfrm>
          <a:prstGeom prst="rect">
            <a:avLst/>
          </a:prstGeom>
        </p:spPr>
      </p:pic>
      <p:sp>
        <p:nvSpPr>
          <p:cNvPr id="5" name="TextBox 4"/>
          <p:cNvSpPr txBox="1"/>
          <p:nvPr/>
        </p:nvSpPr>
        <p:spPr>
          <a:xfrm>
            <a:off x="7450111" y="6385810"/>
            <a:ext cx="1244184" cy="230832"/>
          </a:xfrm>
          <a:prstGeom prst="rect">
            <a:avLst/>
          </a:prstGeom>
          <a:noFill/>
        </p:spPr>
        <p:txBody>
          <a:bodyPr wrap="square" rtlCol="0">
            <a:spAutoFit/>
          </a:bodyPr>
          <a:lstStyle/>
          <a:p>
            <a:r>
              <a:rPr lang="en-GB" sz="900" dirty="0">
                <a:solidFill>
                  <a:schemeClr val="bg1"/>
                </a:solidFill>
              </a:rPr>
              <a:t>Photo: Tony Sutton</a:t>
            </a:r>
          </a:p>
        </p:txBody>
      </p:sp>
      <p:sp>
        <p:nvSpPr>
          <p:cNvPr id="6" name="TextBox 5"/>
          <p:cNvSpPr txBox="1"/>
          <p:nvPr/>
        </p:nvSpPr>
        <p:spPr>
          <a:xfrm>
            <a:off x="0" y="181779"/>
            <a:ext cx="8964118" cy="954107"/>
          </a:xfrm>
          <a:prstGeom prst="rect">
            <a:avLst/>
          </a:prstGeom>
          <a:noFill/>
        </p:spPr>
        <p:txBody>
          <a:bodyPr wrap="square" rtlCol="0">
            <a:spAutoFit/>
          </a:bodyPr>
          <a:lstStyle/>
          <a:p>
            <a:pPr algn="ctr"/>
            <a:r>
              <a:rPr lang="en-GB" sz="2800" dirty="0">
                <a:latin typeface="Comic Sans MS" charset="0"/>
                <a:ea typeface="Comic Sans MS" charset="0"/>
                <a:cs typeface="Comic Sans MS" charset="0"/>
              </a:rPr>
              <a:t>The </a:t>
            </a:r>
            <a:r>
              <a:rPr lang="en-GB" sz="2800" b="1" dirty="0">
                <a:solidFill>
                  <a:srgbClr val="00B050"/>
                </a:solidFill>
                <a:latin typeface="Comic Sans MS" charset="0"/>
                <a:ea typeface="Comic Sans MS" charset="0"/>
                <a:cs typeface="Comic Sans MS" charset="0"/>
              </a:rPr>
              <a:t>grey heron </a:t>
            </a:r>
            <a:r>
              <a:rPr lang="en-GB" sz="2800" dirty="0">
                <a:latin typeface="Comic Sans MS" charset="0"/>
                <a:ea typeface="Comic Sans MS" charset="0"/>
                <a:cs typeface="Comic Sans MS" charset="0"/>
              </a:rPr>
              <a:t>is a large and long-legged wading bird that can be seen around many rivers and lakes  </a:t>
            </a:r>
            <a:endParaRPr lang="en-GB" sz="2800" b="1" dirty="0">
              <a:solidFill>
                <a:srgbClr val="00B050"/>
              </a:solidFill>
              <a:latin typeface="Comic Sans MS" charset="0"/>
              <a:ea typeface="Comic Sans MS" charset="0"/>
              <a:cs typeface="Comic Sans MS" charset="0"/>
            </a:endParaRPr>
          </a:p>
        </p:txBody>
      </p:sp>
    </p:spTree>
    <p:extLst>
      <p:ext uri="{BB962C8B-B14F-4D97-AF65-F5344CB8AC3E}">
        <p14:creationId xmlns:p14="http://schemas.microsoft.com/office/powerpoint/2010/main" val="12406943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95839"/>
            <a:ext cx="9140668" cy="1243001"/>
          </a:xfrm>
        </p:spPr>
        <p:txBody>
          <a:bodyPr>
            <a:noAutofit/>
          </a:bodyPr>
          <a:lstStyle/>
          <a:p>
            <a:r>
              <a:rPr lang="en-GB" sz="2800" dirty="0">
                <a:latin typeface="Comic Sans MS" charset="0"/>
                <a:ea typeface="Comic Sans MS" charset="0"/>
                <a:cs typeface="Comic Sans MS" charset="0"/>
              </a:rPr>
              <a:t>The </a:t>
            </a:r>
            <a:r>
              <a:rPr lang="en-GB" sz="2800" b="1" dirty="0">
                <a:solidFill>
                  <a:srgbClr val="00B050"/>
                </a:solidFill>
                <a:latin typeface="Comic Sans MS" charset="0"/>
                <a:ea typeface="Comic Sans MS" charset="0"/>
                <a:cs typeface="Comic Sans MS" charset="0"/>
              </a:rPr>
              <a:t>mute swan </a:t>
            </a:r>
            <a:r>
              <a:rPr lang="en-GB" sz="2800" dirty="0">
                <a:latin typeface="Comic Sans MS" charset="0"/>
                <a:ea typeface="Comic Sans MS" charset="0"/>
                <a:cs typeface="Comic Sans MS" charset="0"/>
              </a:rPr>
              <a:t>is a large white water bird that flies with its neck extended and regular, slow wingbeats  Often seen in shallow lakes and slow-moving rivers</a:t>
            </a:r>
            <a:endParaRPr lang="en-GB" sz="2800" b="1" dirty="0">
              <a:solidFill>
                <a:srgbClr val="00B050"/>
              </a:solidFill>
              <a:latin typeface="Comic Sans MS" charset="0"/>
              <a:ea typeface="Comic Sans MS" charset="0"/>
              <a:cs typeface="Comic Sans MS"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716374"/>
            <a:ext cx="9140668" cy="5141626"/>
          </a:xfrm>
        </p:spPr>
      </p:pic>
      <p:sp>
        <p:nvSpPr>
          <p:cNvPr id="5" name="TextBox 4"/>
          <p:cNvSpPr txBox="1"/>
          <p:nvPr/>
        </p:nvSpPr>
        <p:spPr>
          <a:xfrm>
            <a:off x="7971664" y="6449635"/>
            <a:ext cx="1394086" cy="230832"/>
          </a:xfrm>
          <a:prstGeom prst="rect">
            <a:avLst/>
          </a:prstGeom>
          <a:noFill/>
        </p:spPr>
        <p:txBody>
          <a:bodyPr wrap="square" rtlCol="0">
            <a:spAutoFit/>
          </a:bodyPr>
          <a:lstStyle/>
          <a:p>
            <a:r>
              <a:rPr lang="en-GB" sz="900" dirty="0">
                <a:solidFill>
                  <a:schemeClr val="bg1"/>
                </a:solidFill>
              </a:rPr>
              <a:t>Photo: Tom Lee</a:t>
            </a:r>
          </a:p>
        </p:txBody>
      </p:sp>
      <p:sp>
        <p:nvSpPr>
          <p:cNvPr id="3" name="TextBox 2"/>
          <p:cNvSpPr txBox="1"/>
          <p:nvPr/>
        </p:nvSpPr>
        <p:spPr>
          <a:xfrm>
            <a:off x="286042" y="6214074"/>
            <a:ext cx="6952958" cy="369332"/>
          </a:xfrm>
          <a:prstGeom prst="rect">
            <a:avLst/>
          </a:prstGeom>
          <a:noFill/>
          <a:ln>
            <a:solidFill>
              <a:schemeClr val="bg1"/>
            </a:solidFill>
          </a:ln>
        </p:spPr>
        <p:txBody>
          <a:bodyPr wrap="square" rtlCol="0">
            <a:spAutoFit/>
          </a:bodyPr>
          <a:lstStyle/>
          <a:p>
            <a:r>
              <a:rPr lang="en-GB" dirty="0">
                <a:solidFill>
                  <a:schemeClr val="bg1"/>
                </a:solidFill>
                <a:latin typeface="Comic Sans MS" charset="0"/>
                <a:ea typeface="Comic Sans MS" charset="0"/>
                <a:cs typeface="Comic Sans MS" charset="0"/>
              </a:rPr>
              <a:t>Rye Harbour, East Sussex (seen from the Castle Water Hide)</a:t>
            </a:r>
          </a:p>
        </p:txBody>
      </p:sp>
    </p:spTree>
    <p:extLst>
      <p:ext uri="{BB962C8B-B14F-4D97-AF65-F5344CB8AC3E}">
        <p14:creationId xmlns:p14="http://schemas.microsoft.com/office/powerpoint/2010/main" val="283778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0929" y="182065"/>
            <a:ext cx="8229600" cy="1461900"/>
          </a:xfrm>
        </p:spPr>
        <p:txBody>
          <a:bodyPr>
            <a:noAutofit/>
          </a:bodyPr>
          <a:lstStyle/>
          <a:p>
            <a:r>
              <a:rPr lang="en-GB" sz="3500" dirty="0">
                <a:latin typeface="Comic Sans MS" charset="0"/>
                <a:ea typeface="Comic Sans MS" charset="0"/>
                <a:cs typeface="Comic Sans MS" charset="0"/>
              </a:rPr>
              <a:t>There are seven RSPB nature reserves in Sussex, including </a:t>
            </a:r>
            <a:r>
              <a:rPr lang="en-GB" sz="3500" b="1" dirty="0">
                <a:solidFill>
                  <a:srgbClr val="00B050"/>
                </a:solidFill>
                <a:latin typeface="Comic Sans MS" charset="0"/>
                <a:ea typeface="Comic Sans MS" charset="0"/>
                <a:cs typeface="Comic Sans MS" charset="0"/>
              </a:rPr>
              <a:t>Pulborough Brooks </a:t>
            </a:r>
            <a:r>
              <a:rPr lang="en-GB" sz="3500" dirty="0">
                <a:latin typeface="Comic Sans MS" charset="0"/>
                <a:ea typeface="Comic Sans MS" charset="0"/>
                <a:cs typeface="Comic Sans MS" charset="0"/>
              </a:rPr>
              <a:t>(left) and </a:t>
            </a:r>
            <a:r>
              <a:rPr lang="en-GB" sz="3500" b="1" dirty="0">
                <a:solidFill>
                  <a:srgbClr val="00B050"/>
                </a:solidFill>
                <a:latin typeface="Comic Sans MS" charset="0"/>
                <a:ea typeface="Comic Sans MS" charset="0"/>
                <a:cs typeface="Comic Sans MS" charset="0"/>
              </a:rPr>
              <a:t>Amberley Brooks </a:t>
            </a:r>
            <a:r>
              <a:rPr lang="en-GB" sz="3500" dirty="0">
                <a:latin typeface="Comic Sans MS" charset="0"/>
                <a:ea typeface="Comic Sans MS" charset="0"/>
                <a:cs typeface="Comic Sans MS" charset="0"/>
              </a:rPr>
              <a:t>(right)</a:t>
            </a:r>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t="11061"/>
          <a:stretch/>
        </p:blipFill>
        <p:spPr>
          <a:xfrm>
            <a:off x="3757378" y="3264877"/>
            <a:ext cx="5386622" cy="3593123"/>
          </a:xfrm>
          <a:prstGeom prst="rect">
            <a:avLst/>
          </a:prstGeom>
        </p:spPr>
      </p:pic>
      <p:sp>
        <p:nvSpPr>
          <p:cNvPr id="10" name="TextBox 9"/>
          <p:cNvSpPr txBox="1"/>
          <p:nvPr/>
        </p:nvSpPr>
        <p:spPr>
          <a:xfrm>
            <a:off x="8074855" y="6471138"/>
            <a:ext cx="1069145" cy="215444"/>
          </a:xfrm>
          <a:prstGeom prst="rect">
            <a:avLst/>
          </a:prstGeom>
          <a:noFill/>
        </p:spPr>
        <p:txBody>
          <a:bodyPr wrap="square" rtlCol="0">
            <a:spAutoFit/>
          </a:bodyPr>
          <a:lstStyle/>
          <a:p>
            <a:r>
              <a:rPr lang="en-GB" sz="800" dirty="0">
                <a:solidFill>
                  <a:schemeClr val="bg1"/>
                </a:solidFill>
              </a:rPr>
              <a:t>Photo: Leimenide</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905350"/>
            <a:ext cx="5372895" cy="3593123"/>
          </a:xfrm>
          <a:ln>
            <a:solidFill>
              <a:schemeClr val="bg1"/>
            </a:solidFill>
          </a:ln>
        </p:spPr>
      </p:pic>
      <p:sp>
        <p:nvSpPr>
          <p:cNvPr id="5" name="TextBox 4"/>
          <p:cNvSpPr txBox="1"/>
          <p:nvPr/>
        </p:nvSpPr>
        <p:spPr>
          <a:xfrm>
            <a:off x="0" y="5061438"/>
            <a:ext cx="1111348" cy="215444"/>
          </a:xfrm>
          <a:prstGeom prst="rect">
            <a:avLst/>
          </a:prstGeom>
          <a:noFill/>
        </p:spPr>
        <p:txBody>
          <a:bodyPr wrap="square" rtlCol="0">
            <a:spAutoFit/>
          </a:bodyPr>
          <a:lstStyle/>
          <a:p>
            <a:r>
              <a:rPr lang="en-GB" sz="800" dirty="0">
                <a:solidFill>
                  <a:schemeClr val="bg1"/>
                </a:solidFill>
              </a:rPr>
              <a:t>Photo: James Raynard</a:t>
            </a:r>
          </a:p>
        </p:txBody>
      </p:sp>
    </p:spTree>
    <p:extLst>
      <p:ext uri="{BB962C8B-B14F-4D97-AF65-F5344CB8AC3E}">
        <p14:creationId xmlns:p14="http://schemas.microsoft.com/office/powerpoint/2010/main" val="15419073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672" y="59960"/>
            <a:ext cx="8741917" cy="1143000"/>
          </a:xfrm>
        </p:spPr>
        <p:txBody>
          <a:bodyPr>
            <a:noAutofit/>
          </a:bodyPr>
          <a:lstStyle/>
          <a:p>
            <a:r>
              <a:rPr lang="en-GB" sz="2600" b="1" dirty="0">
                <a:solidFill>
                  <a:srgbClr val="00B050"/>
                </a:solidFill>
                <a:latin typeface="Comic Sans MS" charset="0"/>
                <a:ea typeface="Comic Sans MS" charset="0"/>
                <a:cs typeface="Comic Sans MS" charset="0"/>
              </a:rPr>
              <a:t>Canada geese </a:t>
            </a:r>
            <a:r>
              <a:rPr lang="en-GB" sz="2600" dirty="0">
                <a:latin typeface="Comic Sans MS" charset="0"/>
                <a:ea typeface="Comic Sans MS" charset="0"/>
                <a:cs typeface="Comic Sans MS" charset="0"/>
              </a:rPr>
              <a:t>were introduced from North America and have successfully spread to cover most of the UK</a:t>
            </a:r>
            <a:endParaRPr lang="en-GB" sz="2600" b="1" dirty="0">
              <a:solidFill>
                <a:srgbClr val="00B050"/>
              </a:solidFill>
              <a:latin typeface="Comic Sans MS" charset="0"/>
              <a:ea typeface="Comic Sans MS" charset="0"/>
              <a:cs typeface="Comic Sans MS" charset="0"/>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r="7675"/>
          <a:stretch/>
        </p:blipFill>
        <p:spPr>
          <a:xfrm>
            <a:off x="7383" y="1291432"/>
            <a:ext cx="9136617" cy="5566568"/>
          </a:xfrm>
        </p:spPr>
      </p:pic>
      <p:sp>
        <p:nvSpPr>
          <p:cNvPr id="5" name="TextBox 4"/>
          <p:cNvSpPr txBox="1"/>
          <p:nvPr/>
        </p:nvSpPr>
        <p:spPr>
          <a:xfrm>
            <a:off x="7855308" y="6411284"/>
            <a:ext cx="1094282" cy="230832"/>
          </a:xfrm>
          <a:prstGeom prst="rect">
            <a:avLst/>
          </a:prstGeom>
          <a:noFill/>
        </p:spPr>
        <p:txBody>
          <a:bodyPr wrap="square" rtlCol="0">
            <a:spAutoFit/>
          </a:bodyPr>
          <a:lstStyle/>
          <a:p>
            <a:r>
              <a:rPr lang="en-GB" sz="900" dirty="0">
                <a:solidFill>
                  <a:schemeClr val="bg1"/>
                </a:solidFill>
              </a:rPr>
              <a:t>Photo: Mark Bridge</a:t>
            </a:r>
          </a:p>
        </p:txBody>
      </p:sp>
      <p:sp>
        <p:nvSpPr>
          <p:cNvPr id="3" name="TextBox 2"/>
          <p:cNvSpPr txBox="1"/>
          <p:nvPr/>
        </p:nvSpPr>
        <p:spPr>
          <a:xfrm>
            <a:off x="207672" y="6088119"/>
            <a:ext cx="3861408" cy="646331"/>
          </a:xfrm>
          <a:prstGeom prst="rect">
            <a:avLst/>
          </a:prstGeom>
          <a:noFill/>
          <a:ln>
            <a:solidFill>
              <a:schemeClr val="bg1"/>
            </a:solidFill>
          </a:ln>
        </p:spPr>
        <p:txBody>
          <a:bodyPr wrap="square" rtlCol="0">
            <a:spAutoFit/>
          </a:bodyPr>
          <a:lstStyle/>
          <a:p>
            <a:r>
              <a:rPr lang="en-GB" dirty="0">
                <a:solidFill>
                  <a:schemeClr val="bg1"/>
                </a:solidFill>
                <a:latin typeface="Comic Sans MS" charset="0"/>
                <a:ea typeface="Comic Sans MS" charset="0"/>
                <a:cs typeface="Comic Sans MS" charset="0"/>
              </a:rPr>
              <a:t>Pictured with goslings at Arundel Wetland Centre, West Sussex</a:t>
            </a:r>
          </a:p>
        </p:txBody>
      </p:sp>
    </p:spTree>
    <p:extLst>
      <p:ext uri="{BB962C8B-B14F-4D97-AF65-F5344CB8AC3E}">
        <p14:creationId xmlns:p14="http://schemas.microsoft.com/office/powerpoint/2010/main" val="7389991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474" y="-5175"/>
            <a:ext cx="8848578" cy="1285388"/>
          </a:xfrm>
        </p:spPr>
        <p:txBody>
          <a:bodyPr>
            <a:noAutofit/>
          </a:bodyPr>
          <a:lstStyle/>
          <a:p>
            <a:r>
              <a:rPr lang="en-GB" sz="2600" b="1" dirty="0">
                <a:solidFill>
                  <a:srgbClr val="00B050"/>
                </a:solidFill>
                <a:latin typeface="Comic Sans MS" charset="0"/>
                <a:ea typeface="Comic Sans MS" charset="0"/>
                <a:cs typeface="Comic Sans MS" charset="0"/>
              </a:rPr>
              <a:t>Mallards</a:t>
            </a:r>
            <a:r>
              <a:rPr lang="en-GB" sz="2600" dirty="0">
                <a:latin typeface="Comic Sans MS" charset="0"/>
                <a:ea typeface="Comic Sans MS" charset="0"/>
                <a:cs typeface="Comic Sans MS" charset="0"/>
              </a:rPr>
              <a:t> are the most common and widespread duck in the UK.  Male and females have different colourings  </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2638" t="2389" r="2638" b="30898"/>
          <a:stretch/>
        </p:blipFill>
        <p:spPr>
          <a:xfrm>
            <a:off x="0" y="3311119"/>
            <a:ext cx="5036234" cy="3546881"/>
          </a:xfrm>
        </p:spPr>
      </p:pic>
      <p:sp>
        <p:nvSpPr>
          <p:cNvPr id="5" name="TextBox 4"/>
          <p:cNvSpPr txBox="1"/>
          <p:nvPr/>
        </p:nvSpPr>
        <p:spPr>
          <a:xfrm>
            <a:off x="3687119" y="6485206"/>
            <a:ext cx="1349115" cy="230832"/>
          </a:xfrm>
          <a:prstGeom prst="rect">
            <a:avLst/>
          </a:prstGeom>
          <a:noFill/>
        </p:spPr>
        <p:txBody>
          <a:bodyPr wrap="square" rtlCol="0">
            <a:spAutoFit/>
          </a:bodyPr>
          <a:lstStyle/>
          <a:p>
            <a:r>
              <a:rPr lang="en-GB" sz="900" dirty="0">
                <a:solidFill>
                  <a:schemeClr val="bg1"/>
                </a:solidFill>
              </a:rPr>
              <a:t>Photo: Helen Haden</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7766" y="1327188"/>
            <a:ext cx="5036234" cy="3375850"/>
          </a:xfrm>
          <a:prstGeom prst="rect">
            <a:avLst/>
          </a:prstGeom>
          <a:ln>
            <a:solidFill>
              <a:schemeClr val="bg1"/>
            </a:solidFill>
          </a:ln>
        </p:spPr>
      </p:pic>
      <p:sp>
        <p:nvSpPr>
          <p:cNvPr id="9" name="TextBox 8"/>
          <p:cNvSpPr txBox="1"/>
          <p:nvPr/>
        </p:nvSpPr>
        <p:spPr>
          <a:xfrm>
            <a:off x="8004517" y="4487594"/>
            <a:ext cx="1139483" cy="215444"/>
          </a:xfrm>
          <a:prstGeom prst="rect">
            <a:avLst/>
          </a:prstGeom>
          <a:noFill/>
        </p:spPr>
        <p:txBody>
          <a:bodyPr wrap="square" rtlCol="0">
            <a:spAutoFit/>
          </a:bodyPr>
          <a:lstStyle/>
          <a:p>
            <a:r>
              <a:rPr lang="en-GB" sz="800" dirty="0"/>
              <a:t>Photo: Helen Haden</a:t>
            </a:r>
          </a:p>
        </p:txBody>
      </p:sp>
      <p:sp>
        <p:nvSpPr>
          <p:cNvPr id="14" name="TextBox 13"/>
          <p:cNvSpPr txBox="1"/>
          <p:nvPr/>
        </p:nvSpPr>
        <p:spPr>
          <a:xfrm>
            <a:off x="2715756" y="1909687"/>
            <a:ext cx="1645920" cy="523220"/>
          </a:xfrm>
          <a:prstGeom prst="rect">
            <a:avLst/>
          </a:prstGeom>
          <a:noFill/>
        </p:spPr>
        <p:txBody>
          <a:bodyPr wrap="square" rtlCol="0">
            <a:spAutoFit/>
          </a:bodyPr>
          <a:lstStyle/>
          <a:p>
            <a:r>
              <a:rPr lang="en-GB" sz="2800" dirty="0">
                <a:latin typeface="Comic Sans MS" charset="0"/>
                <a:ea typeface="Comic Sans MS" charset="0"/>
                <a:cs typeface="Comic Sans MS" charset="0"/>
              </a:rPr>
              <a:t>Female</a:t>
            </a:r>
          </a:p>
        </p:txBody>
      </p:sp>
      <p:sp>
        <p:nvSpPr>
          <p:cNvPr id="15" name="TextBox 14"/>
          <p:cNvSpPr txBox="1"/>
          <p:nvPr/>
        </p:nvSpPr>
        <p:spPr>
          <a:xfrm>
            <a:off x="5148775" y="5882107"/>
            <a:ext cx="1294228" cy="523220"/>
          </a:xfrm>
          <a:prstGeom prst="rect">
            <a:avLst/>
          </a:prstGeom>
          <a:noFill/>
        </p:spPr>
        <p:txBody>
          <a:bodyPr wrap="square" rtlCol="0">
            <a:spAutoFit/>
          </a:bodyPr>
          <a:lstStyle/>
          <a:p>
            <a:r>
              <a:rPr lang="en-GB" sz="2800" dirty="0">
                <a:latin typeface="Comic Sans MS" charset="0"/>
                <a:ea typeface="Comic Sans MS" charset="0"/>
                <a:cs typeface="Comic Sans MS" charset="0"/>
              </a:rPr>
              <a:t>Male</a:t>
            </a:r>
          </a:p>
        </p:txBody>
      </p:sp>
      <p:sp>
        <p:nvSpPr>
          <p:cNvPr id="3" name="TextBox 2"/>
          <p:cNvSpPr txBox="1"/>
          <p:nvPr/>
        </p:nvSpPr>
        <p:spPr>
          <a:xfrm>
            <a:off x="6443003" y="5318854"/>
            <a:ext cx="2446606" cy="923330"/>
          </a:xfrm>
          <a:prstGeom prst="rect">
            <a:avLst/>
          </a:prstGeom>
          <a:noFill/>
          <a:ln>
            <a:solidFill>
              <a:schemeClr val="tx1"/>
            </a:solidFill>
          </a:ln>
        </p:spPr>
        <p:txBody>
          <a:bodyPr wrap="square" rtlCol="0">
            <a:spAutoFit/>
          </a:bodyPr>
          <a:lstStyle/>
          <a:p>
            <a:r>
              <a:rPr lang="en-GB" dirty="0">
                <a:latin typeface="Comic Sans MS" charset="0"/>
                <a:ea typeface="Comic Sans MS" charset="0"/>
                <a:cs typeface="Comic Sans MS" charset="0"/>
              </a:rPr>
              <a:t>Pictured at Arundel Wetland Centre, West Sussex</a:t>
            </a:r>
          </a:p>
        </p:txBody>
      </p:sp>
    </p:spTree>
    <p:extLst>
      <p:ext uri="{BB962C8B-B14F-4D97-AF65-F5344CB8AC3E}">
        <p14:creationId xmlns:p14="http://schemas.microsoft.com/office/powerpoint/2010/main" val="316463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2001" y="0"/>
            <a:ext cx="9216001" cy="6858000"/>
          </a:xfrm>
        </p:spPr>
      </p:pic>
      <p:sp>
        <p:nvSpPr>
          <p:cNvPr id="5" name="TextBox 4"/>
          <p:cNvSpPr txBox="1"/>
          <p:nvPr/>
        </p:nvSpPr>
        <p:spPr>
          <a:xfrm>
            <a:off x="7210269" y="6400800"/>
            <a:ext cx="1476531" cy="230832"/>
          </a:xfrm>
          <a:prstGeom prst="rect">
            <a:avLst/>
          </a:prstGeom>
          <a:noFill/>
        </p:spPr>
        <p:txBody>
          <a:bodyPr wrap="square" rtlCol="0">
            <a:spAutoFit/>
          </a:bodyPr>
          <a:lstStyle/>
          <a:p>
            <a:r>
              <a:rPr lang="en-GB" sz="900" dirty="0"/>
              <a:t>Photo: Donald Macauley</a:t>
            </a:r>
          </a:p>
        </p:txBody>
      </p:sp>
      <p:sp>
        <p:nvSpPr>
          <p:cNvPr id="6" name="TextBox 5"/>
          <p:cNvSpPr txBox="1"/>
          <p:nvPr/>
        </p:nvSpPr>
        <p:spPr>
          <a:xfrm>
            <a:off x="5821680" y="3312110"/>
            <a:ext cx="3139440" cy="2862322"/>
          </a:xfrm>
          <a:prstGeom prst="rect">
            <a:avLst/>
          </a:prstGeom>
          <a:noFill/>
        </p:spPr>
        <p:txBody>
          <a:bodyPr wrap="square" rtlCol="0">
            <a:spAutoFit/>
          </a:bodyPr>
          <a:lstStyle/>
          <a:p>
            <a:r>
              <a:rPr lang="en-GB" sz="3000" dirty="0">
                <a:latin typeface="Comic Sans MS" charset="0"/>
                <a:ea typeface="Comic Sans MS" charset="0"/>
                <a:cs typeface="Comic Sans MS" charset="0"/>
              </a:rPr>
              <a:t>The </a:t>
            </a:r>
            <a:r>
              <a:rPr lang="en-GB" sz="3000" b="1" dirty="0">
                <a:solidFill>
                  <a:srgbClr val="00B050"/>
                </a:solidFill>
                <a:latin typeface="Comic Sans MS" charset="0"/>
                <a:ea typeface="Comic Sans MS" charset="0"/>
                <a:cs typeface="Comic Sans MS" charset="0"/>
              </a:rPr>
              <a:t>greylag goose </a:t>
            </a:r>
            <a:r>
              <a:rPr lang="en-GB" sz="3000" dirty="0">
                <a:latin typeface="Comic Sans MS" charset="0"/>
                <a:ea typeface="Comic Sans MS" charset="0"/>
                <a:cs typeface="Comic Sans MS" charset="0"/>
              </a:rPr>
              <a:t>is the largest and bulkiest of the wild geese native to the UK</a:t>
            </a:r>
          </a:p>
        </p:txBody>
      </p:sp>
      <p:sp>
        <p:nvSpPr>
          <p:cNvPr id="3" name="TextBox 2"/>
          <p:cNvSpPr txBox="1"/>
          <p:nvPr/>
        </p:nvSpPr>
        <p:spPr>
          <a:xfrm>
            <a:off x="243840" y="401975"/>
            <a:ext cx="2926080" cy="1015663"/>
          </a:xfrm>
          <a:prstGeom prst="rect">
            <a:avLst/>
          </a:prstGeom>
          <a:noFill/>
          <a:ln>
            <a:solidFill>
              <a:schemeClr val="tx1"/>
            </a:solidFill>
          </a:ln>
        </p:spPr>
        <p:txBody>
          <a:bodyPr wrap="square" rtlCol="0">
            <a:spAutoFit/>
          </a:bodyPr>
          <a:lstStyle/>
          <a:p>
            <a:r>
              <a:rPr lang="en-GB" sz="2000" dirty="0">
                <a:latin typeface="Comic Sans MS" charset="0"/>
                <a:ea typeface="Comic Sans MS" charset="0"/>
                <a:cs typeface="Comic Sans MS" charset="0"/>
              </a:rPr>
              <a:t>Pictured at the Loder Valley Nature Reserve, West Sussex</a:t>
            </a:r>
          </a:p>
        </p:txBody>
      </p:sp>
    </p:spTree>
    <p:extLst>
      <p:ext uri="{BB962C8B-B14F-4D97-AF65-F5344CB8AC3E}">
        <p14:creationId xmlns:p14="http://schemas.microsoft.com/office/powerpoint/2010/main" val="19180864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solidFill>
                  <a:srgbClr val="00B050"/>
                </a:solidFill>
                <a:latin typeface="Comic Sans MS" charset="0"/>
                <a:ea typeface="Comic Sans MS" charset="0"/>
                <a:cs typeface="Comic Sans MS" charset="0"/>
              </a:rPr>
              <a:t>Brent geese </a:t>
            </a:r>
            <a:r>
              <a:rPr lang="en-GB" dirty="0">
                <a:latin typeface="Comic Sans MS" charset="0"/>
                <a:ea typeface="Comic Sans MS" charset="0"/>
                <a:cs typeface="Comic Sans MS" charset="0"/>
              </a:rPr>
              <a:t>can be seen around estuaries and saltmarshes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732940"/>
            <a:ext cx="9162119" cy="5125060"/>
          </a:xfrm>
        </p:spPr>
      </p:pic>
      <p:sp>
        <p:nvSpPr>
          <p:cNvPr id="5" name="TextBox 4"/>
          <p:cNvSpPr txBox="1"/>
          <p:nvPr/>
        </p:nvSpPr>
        <p:spPr>
          <a:xfrm>
            <a:off x="7405141" y="6340839"/>
            <a:ext cx="1199213" cy="230832"/>
          </a:xfrm>
          <a:prstGeom prst="rect">
            <a:avLst/>
          </a:prstGeom>
          <a:noFill/>
        </p:spPr>
        <p:txBody>
          <a:bodyPr wrap="square" rtlCol="0">
            <a:spAutoFit/>
          </a:bodyPr>
          <a:lstStyle/>
          <a:p>
            <a:r>
              <a:rPr lang="en-GB" sz="900" dirty="0">
                <a:solidFill>
                  <a:schemeClr val="bg1"/>
                </a:solidFill>
              </a:rPr>
              <a:t>Photo: Helen Haden</a:t>
            </a:r>
          </a:p>
        </p:txBody>
      </p:sp>
      <p:sp>
        <p:nvSpPr>
          <p:cNvPr id="3" name="TextBox 2"/>
          <p:cNvSpPr txBox="1"/>
          <p:nvPr/>
        </p:nvSpPr>
        <p:spPr>
          <a:xfrm>
            <a:off x="616470" y="6174792"/>
            <a:ext cx="3970770" cy="400110"/>
          </a:xfrm>
          <a:prstGeom prst="rect">
            <a:avLst/>
          </a:prstGeom>
          <a:noFill/>
          <a:ln>
            <a:solidFill>
              <a:schemeClr val="bg1"/>
            </a:solidFill>
          </a:ln>
        </p:spPr>
        <p:txBody>
          <a:bodyPr wrap="square" rtlCol="0">
            <a:spAutoFit/>
          </a:bodyPr>
          <a:lstStyle/>
          <a:p>
            <a:r>
              <a:rPr lang="en-GB" sz="2000" dirty="0">
                <a:solidFill>
                  <a:schemeClr val="bg1"/>
                </a:solidFill>
                <a:latin typeface="Comic Sans MS" charset="0"/>
                <a:ea typeface="Comic Sans MS" charset="0"/>
                <a:cs typeface="Comic Sans MS" charset="0"/>
              </a:rPr>
              <a:t>West Wittering, West Sussex</a:t>
            </a:r>
          </a:p>
        </p:txBody>
      </p:sp>
    </p:spTree>
    <p:extLst>
      <p:ext uri="{BB962C8B-B14F-4D97-AF65-F5344CB8AC3E}">
        <p14:creationId xmlns:p14="http://schemas.microsoft.com/office/powerpoint/2010/main" val="14025786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0606"/>
          </a:xfrm>
        </p:spPr>
        <p:txBody>
          <a:bodyPr>
            <a:noAutofit/>
          </a:bodyPr>
          <a:lstStyle/>
          <a:p>
            <a:r>
              <a:rPr lang="en-GB" sz="3400" dirty="0">
                <a:latin typeface="Comic Sans MS" charset="0"/>
                <a:ea typeface="Comic Sans MS" charset="0"/>
                <a:cs typeface="Comic Sans MS" charset="0"/>
              </a:rPr>
              <a:t>The</a:t>
            </a:r>
            <a:r>
              <a:rPr lang="en-GB" sz="3400" b="1" dirty="0">
                <a:solidFill>
                  <a:srgbClr val="00B050"/>
                </a:solidFill>
                <a:latin typeface="Comic Sans MS" charset="0"/>
                <a:ea typeface="Comic Sans MS" charset="0"/>
                <a:cs typeface="Comic Sans MS" charset="0"/>
              </a:rPr>
              <a:t> tufted duck </a:t>
            </a:r>
            <a:r>
              <a:rPr lang="en-GB" sz="3400" dirty="0">
                <a:latin typeface="Comic Sans MS" charset="0"/>
                <a:ea typeface="Comic Sans MS" charset="0"/>
                <a:cs typeface="Comic Sans MS" charset="0"/>
              </a:rPr>
              <a:t>is smaller than a mallard with a small crest and a yellow eye</a:t>
            </a:r>
          </a:p>
        </p:txBody>
      </p:sp>
      <p:sp>
        <p:nvSpPr>
          <p:cNvPr id="3" name="Content Placeholder 2"/>
          <p:cNvSpPr>
            <a:spLocks noGrp="1"/>
          </p:cNvSpPr>
          <p:nvPr>
            <p:ph idx="1"/>
          </p:nvPr>
        </p:nvSpPr>
        <p:spPr>
          <a:xfrm>
            <a:off x="457200" y="1628335"/>
            <a:ext cx="8229600" cy="4525963"/>
          </a:xfrm>
        </p:spPr>
        <p:txBody>
          <a:bodyPr/>
          <a:lstStyle/>
          <a:p>
            <a:endParaRPr lang="en-GB"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0760" t="11885" r="18473" b="20222"/>
          <a:stretch/>
        </p:blipFill>
        <p:spPr>
          <a:xfrm>
            <a:off x="0" y="1210606"/>
            <a:ext cx="9144000" cy="5647394"/>
          </a:xfrm>
          <a:prstGeom prst="rect">
            <a:avLst/>
          </a:prstGeom>
          <a:ln>
            <a:solidFill>
              <a:schemeClr val="bg1"/>
            </a:solidFill>
          </a:ln>
        </p:spPr>
      </p:pic>
      <p:sp>
        <p:nvSpPr>
          <p:cNvPr id="5" name="TextBox 4"/>
          <p:cNvSpPr txBox="1"/>
          <p:nvPr/>
        </p:nvSpPr>
        <p:spPr>
          <a:xfrm>
            <a:off x="8020343" y="6423275"/>
            <a:ext cx="1332914" cy="507831"/>
          </a:xfrm>
          <a:prstGeom prst="rect">
            <a:avLst/>
          </a:prstGeom>
          <a:noFill/>
        </p:spPr>
        <p:txBody>
          <a:bodyPr wrap="square" rtlCol="0">
            <a:spAutoFit/>
          </a:bodyPr>
          <a:lstStyle/>
          <a:p>
            <a:r>
              <a:rPr lang="en-GB" sz="900" dirty="0">
                <a:solidFill>
                  <a:schemeClr val="bg1"/>
                </a:solidFill>
              </a:rPr>
              <a:t>Photo: garypearson</a:t>
            </a:r>
          </a:p>
          <a:p>
            <a:endParaRPr lang="en-GB" dirty="0"/>
          </a:p>
        </p:txBody>
      </p:sp>
      <p:sp>
        <p:nvSpPr>
          <p:cNvPr id="6" name="TextBox 5"/>
          <p:cNvSpPr txBox="1"/>
          <p:nvPr/>
        </p:nvSpPr>
        <p:spPr>
          <a:xfrm>
            <a:off x="335280" y="1981200"/>
            <a:ext cx="3840480" cy="707886"/>
          </a:xfrm>
          <a:prstGeom prst="rect">
            <a:avLst/>
          </a:prstGeom>
          <a:noFill/>
          <a:ln>
            <a:solidFill>
              <a:schemeClr val="bg1"/>
            </a:solidFill>
          </a:ln>
        </p:spPr>
        <p:txBody>
          <a:bodyPr wrap="square" rtlCol="0">
            <a:spAutoFit/>
          </a:bodyPr>
          <a:lstStyle/>
          <a:p>
            <a:r>
              <a:rPr lang="en-GB" sz="2000" dirty="0">
                <a:solidFill>
                  <a:schemeClr val="bg1"/>
                </a:solidFill>
                <a:latin typeface="Comic Sans MS" charset="0"/>
                <a:ea typeface="Comic Sans MS" charset="0"/>
                <a:cs typeface="Comic Sans MS" charset="0"/>
              </a:rPr>
              <a:t>Photographed at Arundel Wetland Centre, West Sussex</a:t>
            </a:r>
          </a:p>
        </p:txBody>
      </p:sp>
    </p:spTree>
    <p:extLst>
      <p:ext uri="{BB962C8B-B14F-4D97-AF65-F5344CB8AC3E}">
        <p14:creationId xmlns:p14="http://schemas.microsoft.com/office/powerpoint/2010/main" val="2122009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468"/>
            <a:ext cx="8229600" cy="1143000"/>
          </a:xfrm>
        </p:spPr>
        <p:txBody>
          <a:bodyPr>
            <a:noAutofit/>
          </a:bodyPr>
          <a:lstStyle/>
          <a:p>
            <a:r>
              <a:rPr lang="en-GB" sz="3600" b="1" dirty="0">
                <a:solidFill>
                  <a:srgbClr val="00B050"/>
                </a:solidFill>
                <a:latin typeface="Comic Sans MS" charset="0"/>
                <a:ea typeface="Comic Sans MS" charset="0"/>
                <a:cs typeface="Comic Sans MS" charset="0"/>
              </a:rPr>
              <a:t>Shelducks</a:t>
            </a:r>
            <a:r>
              <a:rPr lang="en-GB" sz="3600" dirty="0">
                <a:latin typeface="Comic Sans MS" charset="0"/>
                <a:ea typeface="Comic Sans MS" charset="0"/>
                <a:cs typeface="Comic Sans MS" charset="0"/>
              </a:rPr>
              <a:t> are big, colourful birds found mainly in coastal areas</a:t>
            </a:r>
          </a:p>
        </p:txBody>
      </p:sp>
      <p:sp>
        <p:nvSpPr>
          <p:cNvPr id="5" name="TextBox 4"/>
          <p:cNvSpPr txBox="1"/>
          <p:nvPr/>
        </p:nvSpPr>
        <p:spPr>
          <a:xfrm>
            <a:off x="7585023" y="6385810"/>
            <a:ext cx="1019331" cy="230832"/>
          </a:xfrm>
          <a:prstGeom prst="rect">
            <a:avLst/>
          </a:prstGeom>
          <a:noFill/>
        </p:spPr>
        <p:txBody>
          <a:bodyPr wrap="square" rtlCol="0">
            <a:spAutoFit/>
          </a:bodyPr>
          <a:lstStyle/>
          <a:p>
            <a:r>
              <a:rPr lang="en-GB" sz="900" dirty="0">
                <a:solidFill>
                  <a:schemeClr val="bg1"/>
                </a:solidFill>
              </a:rPr>
              <a:t>Photo: Bill Kirby1</a:t>
            </a:r>
          </a:p>
        </p:txBody>
      </p:sp>
      <p:sp>
        <p:nvSpPr>
          <p:cNvPr id="3" name="TextBox 2"/>
          <p:cNvSpPr txBox="1"/>
          <p:nvPr/>
        </p:nvSpPr>
        <p:spPr>
          <a:xfrm>
            <a:off x="563880" y="6096000"/>
            <a:ext cx="5196840" cy="707886"/>
          </a:xfrm>
          <a:prstGeom prst="rect">
            <a:avLst/>
          </a:prstGeom>
          <a:noFill/>
          <a:ln>
            <a:solidFill>
              <a:schemeClr val="bg1"/>
            </a:solidFill>
          </a:ln>
        </p:spPr>
        <p:txBody>
          <a:bodyPr wrap="square" rtlCol="0">
            <a:spAutoFit/>
          </a:bodyPr>
          <a:lstStyle/>
          <a:p>
            <a:r>
              <a:rPr lang="en-GB" sz="2000" dirty="0">
                <a:solidFill>
                  <a:schemeClr val="bg1"/>
                </a:solidFill>
                <a:latin typeface="Comic Sans MS" charset="0"/>
                <a:ea typeface="Comic Sans MS" charset="0"/>
                <a:cs typeface="Comic Sans MS" charset="0"/>
              </a:rPr>
              <a:t>Shelduck family at Warnham Local Nature Reserve, Horsham, West Sussex</a:t>
            </a:r>
            <a:endParaRPr lang="en-GB" sz="2000" dirty="0">
              <a:solidFill>
                <a:schemeClr val="bg1"/>
              </a:solidFill>
            </a:endParaRPr>
          </a:p>
        </p:txBody>
      </p:sp>
      <p:pic>
        <p:nvPicPr>
          <p:cNvPr id="8" name="Picture 8" descr="A close up of a duck&#10;&#10;Description generated with very high confidence">
            <a:extLst>
              <a:ext uri="{FF2B5EF4-FFF2-40B4-BE49-F238E27FC236}">
                <a16:creationId xmlns:a16="http://schemas.microsoft.com/office/drawing/2014/main" id="{1F0CA587-203B-4E63-A721-1741EC11B280}"/>
              </a:ext>
            </a:extLst>
          </p:cNvPr>
          <p:cNvPicPr>
            <a:picLocks noChangeAspect="1"/>
          </p:cNvPicPr>
          <p:nvPr/>
        </p:nvPicPr>
        <p:blipFill rotWithShape="1">
          <a:blip r:embed="rId2"/>
          <a:srcRect l="-20" t="6718" r="-102" b="153"/>
          <a:stretch/>
        </p:blipFill>
        <p:spPr>
          <a:xfrm>
            <a:off x="-64524" y="1251998"/>
            <a:ext cx="9308095" cy="5755520"/>
          </a:xfrm>
          <a:prstGeom prst="rect">
            <a:avLst/>
          </a:prstGeom>
        </p:spPr>
      </p:pic>
    </p:spTree>
    <p:extLst>
      <p:ext uri="{BB962C8B-B14F-4D97-AF65-F5344CB8AC3E}">
        <p14:creationId xmlns:p14="http://schemas.microsoft.com/office/powerpoint/2010/main" val="16389159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3799"/>
            <a:ext cx="8229600" cy="1143000"/>
          </a:xfrm>
        </p:spPr>
        <p:txBody>
          <a:bodyPr>
            <a:normAutofit/>
          </a:bodyPr>
          <a:lstStyle/>
          <a:p>
            <a:r>
              <a:rPr lang="en-GB" sz="3200" dirty="0">
                <a:latin typeface="Comic Sans MS" charset="0"/>
                <a:ea typeface="Comic Sans MS" charset="0"/>
                <a:cs typeface="Comic Sans MS" charset="0"/>
              </a:rPr>
              <a:t>A </a:t>
            </a:r>
            <a:r>
              <a:rPr lang="en-GB" sz="3200" b="1" dirty="0">
                <a:solidFill>
                  <a:srgbClr val="00B050"/>
                </a:solidFill>
                <a:latin typeface="Comic Sans MS" charset="0"/>
                <a:ea typeface="Comic Sans MS" charset="0"/>
                <a:cs typeface="Comic Sans MS" charset="0"/>
              </a:rPr>
              <a:t>pintail </a:t>
            </a:r>
            <a:r>
              <a:rPr lang="en-GB" sz="3200" dirty="0">
                <a:latin typeface="Comic Sans MS" charset="0"/>
                <a:ea typeface="Comic Sans MS" charset="0"/>
                <a:cs typeface="Comic Sans MS" charset="0"/>
              </a:rPr>
              <a:t>is slightly bigger than a mallard with a long neck and small head</a:t>
            </a:r>
          </a:p>
        </p:txBody>
      </p:sp>
      <p:pic>
        <p:nvPicPr>
          <p:cNvPr id="6" name="Content Placeholder 5"/>
          <p:cNvPicPr>
            <a:picLocks noGrp="1" noChangeAspect="1"/>
          </p:cNvPicPr>
          <p:nvPr>
            <p:ph idx="1"/>
          </p:nvPr>
        </p:nvPicPr>
        <p:blipFill rotWithShape="1">
          <a:blip r:embed="rId2">
            <a:extLst>
              <a:ext uri="{28A0092B-C50C-407E-A947-70E740481C1C}">
                <a14:useLocalDpi xmlns:a14="http://schemas.microsoft.com/office/drawing/2010/main" val="0"/>
              </a:ext>
            </a:extLst>
          </a:blip>
          <a:srcRect t="11564" b="8291"/>
          <a:stretch/>
        </p:blipFill>
        <p:spPr>
          <a:xfrm>
            <a:off x="-60855" y="1306799"/>
            <a:ext cx="9265709" cy="5569527"/>
          </a:xfrm>
        </p:spPr>
      </p:pic>
      <p:sp>
        <p:nvSpPr>
          <p:cNvPr id="7" name="TextBox 6"/>
          <p:cNvSpPr txBox="1"/>
          <p:nvPr/>
        </p:nvSpPr>
        <p:spPr>
          <a:xfrm>
            <a:off x="7980218" y="6657648"/>
            <a:ext cx="1163782" cy="230832"/>
          </a:xfrm>
          <a:prstGeom prst="rect">
            <a:avLst/>
          </a:prstGeom>
          <a:noFill/>
        </p:spPr>
        <p:txBody>
          <a:bodyPr wrap="square" rtlCol="0">
            <a:spAutoFit/>
          </a:bodyPr>
          <a:lstStyle/>
          <a:p>
            <a:r>
              <a:rPr lang="en-GB" sz="900" dirty="0"/>
              <a:t>Photo: Marie Hale</a:t>
            </a:r>
          </a:p>
        </p:txBody>
      </p:sp>
      <p:sp>
        <p:nvSpPr>
          <p:cNvPr id="3" name="TextBox 2"/>
          <p:cNvSpPr txBox="1"/>
          <p:nvPr/>
        </p:nvSpPr>
        <p:spPr>
          <a:xfrm>
            <a:off x="157942" y="5949762"/>
            <a:ext cx="3179618" cy="707886"/>
          </a:xfrm>
          <a:prstGeom prst="rect">
            <a:avLst/>
          </a:prstGeom>
          <a:noFill/>
          <a:ln>
            <a:solidFill>
              <a:schemeClr val="tx1"/>
            </a:solidFill>
          </a:ln>
        </p:spPr>
        <p:txBody>
          <a:bodyPr wrap="square" rtlCol="0">
            <a:spAutoFit/>
          </a:bodyPr>
          <a:lstStyle/>
          <a:p>
            <a:r>
              <a:rPr lang="en-GB" sz="2000" dirty="0">
                <a:latin typeface="Comic Sans MS" charset="0"/>
                <a:ea typeface="Comic Sans MS" charset="0"/>
                <a:cs typeface="Comic Sans MS" charset="0"/>
              </a:rPr>
              <a:t>Arundel Wetland Centre, West Sussex</a:t>
            </a:r>
            <a:endParaRPr lang="en-GB" sz="2000" dirty="0"/>
          </a:p>
        </p:txBody>
      </p:sp>
    </p:spTree>
    <p:extLst>
      <p:ext uri="{BB962C8B-B14F-4D97-AF65-F5344CB8AC3E}">
        <p14:creationId xmlns:p14="http://schemas.microsoft.com/office/powerpoint/2010/main" val="16359219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812" y="0"/>
            <a:ext cx="8736037" cy="1599132"/>
          </a:xfrm>
        </p:spPr>
        <p:txBody>
          <a:bodyPr>
            <a:noAutofit/>
          </a:bodyPr>
          <a:lstStyle/>
          <a:p>
            <a:r>
              <a:rPr lang="en-GB" sz="2800" dirty="0">
                <a:latin typeface="Comic Sans MS" charset="0"/>
                <a:ea typeface="Comic Sans MS" charset="0"/>
                <a:cs typeface="Comic Sans MS" charset="0"/>
              </a:rPr>
              <a:t>The </a:t>
            </a:r>
            <a:r>
              <a:rPr lang="en-GB" sz="2800" b="1" dirty="0">
                <a:solidFill>
                  <a:srgbClr val="00B050"/>
                </a:solidFill>
                <a:latin typeface="Comic Sans MS" charset="0"/>
                <a:ea typeface="Comic Sans MS" charset="0"/>
                <a:cs typeface="Comic Sans MS" charset="0"/>
              </a:rPr>
              <a:t>red kite </a:t>
            </a:r>
            <a:r>
              <a:rPr lang="en-GB" sz="2800" dirty="0">
                <a:latin typeface="Comic Sans MS" charset="0"/>
                <a:ea typeface="Comic Sans MS" charset="0"/>
                <a:cs typeface="Comic Sans MS" charset="0"/>
              </a:rPr>
              <a:t>is a very graceful bird of prey.  Once a rare sight, they are now becoming more common</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b="12553"/>
          <a:stretch/>
        </p:blipFill>
        <p:spPr>
          <a:xfrm>
            <a:off x="0" y="1599132"/>
            <a:ext cx="9144000" cy="5330786"/>
          </a:xfrm>
          <a:ln>
            <a:solidFill>
              <a:schemeClr val="bg1"/>
            </a:solidFill>
          </a:ln>
        </p:spPr>
      </p:pic>
      <p:sp>
        <p:nvSpPr>
          <p:cNvPr id="5" name="TextBox 4"/>
          <p:cNvSpPr txBox="1"/>
          <p:nvPr/>
        </p:nvSpPr>
        <p:spPr>
          <a:xfrm>
            <a:off x="7986296" y="6627168"/>
            <a:ext cx="1439056" cy="230832"/>
          </a:xfrm>
          <a:prstGeom prst="rect">
            <a:avLst/>
          </a:prstGeom>
          <a:noFill/>
        </p:spPr>
        <p:txBody>
          <a:bodyPr wrap="square" rtlCol="0">
            <a:spAutoFit/>
          </a:bodyPr>
          <a:lstStyle/>
          <a:p>
            <a:r>
              <a:rPr lang="en-GB" sz="900" dirty="0"/>
              <a:t>Photo: Ron Knight</a:t>
            </a:r>
          </a:p>
        </p:txBody>
      </p:sp>
      <p:sp>
        <p:nvSpPr>
          <p:cNvPr id="3" name="TextBox 2"/>
          <p:cNvSpPr txBox="1"/>
          <p:nvPr/>
        </p:nvSpPr>
        <p:spPr>
          <a:xfrm>
            <a:off x="281352" y="6488668"/>
            <a:ext cx="4839287" cy="369332"/>
          </a:xfrm>
          <a:prstGeom prst="rect">
            <a:avLst/>
          </a:prstGeom>
          <a:noFill/>
          <a:ln>
            <a:solidFill>
              <a:schemeClr val="tx1"/>
            </a:solidFill>
          </a:ln>
        </p:spPr>
        <p:txBody>
          <a:bodyPr wrap="square" rtlCol="0">
            <a:spAutoFit/>
          </a:bodyPr>
          <a:lstStyle/>
          <a:p>
            <a:r>
              <a:rPr lang="en-GB" dirty="0">
                <a:latin typeface="Comic Sans MS" charset="0"/>
                <a:ea typeface="Comic Sans MS" charset="0"/>
                <a:cs typeface="Comic Sans MS" charset="0"/>
              </a:rPr>
              <a:t>Pictured above North Stoke, West Sussex</a:t>
            </a:r>
          </a:p>
        </p:txBody>
      </p:sp>
    </p:spTree>
    <p:extLst>
      <p:ext uri="{BB962C8B-B14F-4D97-AF65-F5344CB8AC3E}">
        <p14:creationId xmlns:p14="http://schemas.microsoft.com/office/powerpoint/2010/main" val="14376697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812" y="274638"/>
            <a:ext cx="8778240" cy="1143000"/>
          </a:xfrm>
        </p:spPr>
        <p:txBody>
          <a:bodyPr>
            <a:normAutofit/>
          </a:bodyPr>
          <a:lstStyle/>
          <a:p>
            <a:r>
              <a:rPr lang="en-GB" sz="3000" b="1" dirty="0">
                <a:solidFill>
                  <a:srgbClr val="00B050"/>
                </a:solidFill>
                <a:latin typeface="Comic Sans MS" charset="0"/>
                <a:ea typeface="Comic Sans MS" charset="0"/>
                <a:cs typeface="Comic Sans MS" charset="0"/>
              </a:rPr>
              <a:t>Buzzards</a:t>
            </a:r>
            <a:r>
              <a:rPr lang="en-GB" sz="3000" dirty="0">
                <a:latin typeface="Comic Sans MS" charset="0"/>
                <a:ea typeface="Comic Sans MS" charset="0"/>
                <a:cs typeface="Comic Sans MS" charset="0"/>
              </a:rPr>
              <a:t> are becoming more common in Sussex Their mewing call can be mistaken for a cat  </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3176"/>
          <a:stretch/>
        </p:blipFill>
        <p:spPr>
          <a:xfrm>
            <a:off x="0" y="1618938"/>
            <a:ext cx="9143999" cy="5291500"/>
          </a:xfrm>
        </p:spPr>
      </p:pic>
      <p:sp>
        <p:nvSpPr>
          <p:cNvPr id="5" name="TextBox 4"/>
          <p:cNvSpPr txBox="1"/>
          <p:nvPr/>
        </p:nvSpPr>
        <p:spPr>
          <a:xfrm>
            <a:off x="8027578" y="6529958"/>
            <a:ext cx="1454046" cy="230832"/>
          </a:xfrm>
          <a:prstGeom prst="rect">
            <a:avLst/>
          </a:prstGeom>
          <a:noFill/>
        </p:spPr>
        <p:txBody>
          <a:bodyPr wrap="square" rtlCol="0">
            <a:spAutoFit/>
          </a:bodyPr>
          <a:lstStyle/>
          <a:p>
            <a:r>
              <a:rPr lang="en-GB" sz="900" dirty="0">
                <a:solidFill>
                  <a:schemeClr val="bg1"/>
                </a:solidFill>
              </a:rPr>
              <a:t>Photo: Bill Kirby1</a:t>
            </a:r>
          </a:p>
        </p:txBody>
      </p:sp>
      <p:sp>
        <p:nvSpPr>
          <p:cNvPr id="3" name="TextBox 2"/>
          <p:cNvSpPr txBox="1"/>
          <p:nvPr/>
        </p:nvSpPr>
        <p:spPr>
          <a:xfrm>
            <a:off x="344659" y="6114459"/>
            <a:ext cx="3953021" cy="646331"/>
          </a:xfrm>
          <a:prstGeom prst="rect">
            <a:avLst/>
          </a:prstGeom>
          <a:noFill/>
          <a:ln>
            <a:solidFill>
              <a:schemeClr val="tx1"/>
            </a:solidFill>
          </a:ln>
        </p:spPr>
        <p:txBody>
          <a:bodyPr wrap="square" rtlCol="0">
            <a:spAutoFit/>
          </a:bodyPr>
          <a:lstStyle/>
          <a:p>
            <a:r>
              <a:rPr lang="en-GB" dirty="0">
                <a:latin typeface="Comic Sans MS" charset="0"/>
                <a:ea typeface="Comic Sans MS" charset="0"/>
                <a:cs typeface="Comic Sans MS" charset="0"/>
              </a:rPr>
              <a:t>Spotted at Warnham Local Nature Reserve, Horsham, West Sussex</a:t>
            </a:r>
          </a:p>
        </p:txBody>
      </p:sp>
    </p:spTree>
    <p:extLst>
      <p:ext uri="{BB962C8B-B14F-4D97-AF65-F5344CB8AC3E}">
        <p14:creationId xmlns:p14="http://schemas.microsoft.com/office/powerpoint/2010/main" val="15777153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 y="365394"/>
            <a:ext cx="8671560" cy="1143000"/>
          </a:xfrm>
        </p:spPr>
        <p:txBody>
          <a:bodyPr>
            <a:noAutofit/>
          </a:bodyPr>
          <a:lstStyle/>
          <a:p>
            <a:r>
              <a:rPr lang="en-GB" sz="3100" dirty="0">
                <a:latin typeface="Comic Sans MS" charset="0"/>
                <a:ea typeface="Comic Sans MS" charset="0"/>
                <a:cs typeface="Comic Sans MS" charset="0"/>
              </a:rPr>
              <a:t>The</a:t>
            </a:r>
            <a:r>
              <a:rPr lang="en-GB" sz="3100" b="1" dirty="0">
                <a:solidFill>
                  <a:srgbClr val="00B050"/>
                </a:solidFill>
                <a:latin typeface="Comic Sans MS" charset="0"/>
                <a:ea typeface="Comic Sans MS" charset="0"/>
                <a:cs typeface="Comic Sans MS" charset="0"/>
              </a:rPr>
              <a:t> sparrowhawk </a:t>
            </a:r>
            <a:r>
              <a:rPr lang="en-GB" sz="3100" dirty="0">
                <a:latin typeface="Comic Sans MS" charset="0"/>
                <a:ea typeface="Comic Sans MS" charset="0"/>
                <a:cs typeface="Comic Sans MS" charset="0"/>
              </a:rPr>
              <a:t>is a small bird of prey that is adapted to hunting birds in confined spaces</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b="16459"/>
          <a:stretch/>
        </p:blipFill>
        <p:spPr>
          <a:xfrm>
            <a:off x="-8568" y="1760628"/>
            <a:ext cx="9152568" cy="5097372"/>
          </a:xfrm>
        </p:spPr>
      </p:pic>
      <p:sp>
        <p:nvSpPr>
          <p:cNvPr id="5" name="TextBox 4"/>
          <p:cNvSpPr txBox="1"/>
          <p:nvPr/>
        </p:nvSpPr>
        <p:spPr>
          <a:xfrm>
            <a:off x="7285220" y="6235908"/>
            <a:ext cx="1094282" cy="230832"/>
          </a:xfrm>
          <a:prstGeom prst="rect">
            <a:avLst/>
          </a:prstGeom>
          <a:noFill/>
        </p:spPr>
        <p:txBody>
          <a:bodyPr wrap="square" rtlCol="0">
            <a:spAutoFit/>
          </a:bodyPr>
          <a:lstStyle/>
          <a:p>
            <a:r>
              <a:rPr lang="en-GB" sz="900" dirty="0">
                <a:solidFill>
                  <a:schemeClr val="bg1"/>
                </a:solidFill>
              </a:rPr>
              <a:t>Photo: Ron Knight</a:t>
            </a:r>
          </a:p>
        </p:txBody>
      </p:sp>
      <p:sp>
        <p:nvSpPr>
          <p:cNvPr id="3" name="TextBox 2"/>
          <p:cNvSpPr txBox="1"/>
          <p:nvPr/>
        </p:nvSpPr>
        <p:spPr>
          <a:xfrm>
            <a:off x="457200" y="5897880"/>
            <a:ext cx="2682240" cy="707886"/>
          </a:xfrm>
          <a:prstGeom prst="rect">
            <a:avLst/>
          </a:prstGeom>
          <a:noFill/>
          <a:ln>
            <a:solidFill>
              <a:schemeClr val="bg1"/>
            </a:solidFill>
          </a:ln>
        </p:spPr>
        <p:txBody>
          <a:bodyPr wrap="square" rtlCol="0">
            <a:spAutoFit/>
          </a:bodyPr>
          <a:lstStyle/>
          <a:p>
            <a:r>
              <a:rPr lang="en-GB" sz="2000" dirty="0">
                <a:solidFill>
                  <a:schemeClr val="bg1"/>
                </a:solidFill>
                <a:latin typeface="Comic Sans MS" charset="0"/>
                <a:ea typeface="Comic Sans MS" charset="0"/>
                <a:cs typeface="Comic Sans MS" charset="0"/>
              </a:rPr>
              <a:t>Spotted at Beachy Head, East Sussex</a:t>
            </a:r>
            <a:endParaRPr lang="en-GB" sz="2000" dirty="0">
              <a:solidFill>
                <a:schemeClr val="bg1"/>
              </a:solidFill>
            </a:endParaRPr>
          </a:p>
        </p:txBody>
      </p:sp>
    </p:spTree>
    <p:extLst>
      <p:ext uri="{BB962C8B-B14F-4D97-AF65-F5344CB8AC3E}">
        <p14:creationId xmlns:p14="http://schemas.microsoft.com/office/powerpoint/2010/main" val="17875967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676" y="0"/>
            <a:ext cx="8876715" cy="1143000"/>
          </a:xfrm>
        </p:spPr>
        <p:txBody>
          <a:bodyPr>
            <a:noAutofit/>
          </a:bodyPr>
          <a:lstStyle/>
          <a:p>
            <a:r>
              <a:rPr lang="en-GB" sz="2700" b="1" dirty="0">
                <a:solidFill>
                  <a:srgbClr val="00B050"/>
                </a:solidFill>
                <a:latin typeface="Comic Sans MS" charset="0"/>
                <a:ea typeface="Comic Sans MS" charset="0"/>
                <a:cs typeface="Comic Sans MS" charset="0"/>
              </a:rPr>
              <a:t>Pagham Harbour Local Nature Reserve </a:t>
            </a:r>
            <a:r>
              <a:rPr lang="en-GB" sz="2700" dirty="0">
                <a:latin typeface="Comic Sans MS" charset="0"/>
                <a:ea typeface="Comic Sans MS" charset="0"/>
                <a:cs typeface="Comic Sans MS" charset="0"/>
              </a:rPr>
              <a:t>– here you’ll see brent geese, little egrets, little terns and pintails</a:t>
            </a:r>
          </a:p>
        </p:txBody>
      </p:sp>
      <p:pic>
        <p:nvPicPr>
          <p:cNvPr id="7" name="Content Placeholder 6"/>
          <p:cNvPicPr>
            <a:picLocks noGrp="1" noChangeAspect="1"/>
          </p:cNvPicPr>
          <p:nvPr>
            <p:ph idx="1"/>
          </p:nvPr>
        </p:nvPicPr>
        <p:blipFill rotWithShape="1">
          <a:blip r:embed="rId2">
            <a:extLst>
              <a:ext uri="{28A0092B-C50C-407E-A947-70E740481C1C}">
                <a14:useLocalDpi xmlns:a14="http://schemas.microsoft.com/office/drawing/2010/main" val="0"/>
              </a:ext>
            </a:extLst>
          </a:blip>
          <a:srcRect t="3480" r="19693"/>
          <a:stretch/>
        </p:blipFill>
        <p:spPr>
          <a:xfrm>
            <a:off x="0" y="1143000"/>
            <a:ext cx="9144000" cy="5715000"/>
          </a:xfrm>
        </p:spPr>
      </p:pic>
      <p:sp>
        <p:nvSpPr>
          <p:cNvPr id="8" name="TextBox 7"/>
          <p:cNvSpPr txBox="1"/>
          <p:nvPr/>
        </p:nvSpPr>
        <p:spPr>
          <a:xfrm>
            <a:off x="323557" y="6499274"/>
            <a:ext cx="1294228" cy="230832"/>
          </a:xfrm>
          <a:prstGeom prst="rect">
            <a:avLst/>
          </a:prstGeom>
          <a:noFill/>
        </p:spPr>
        <p:txBody>
          <a:bodyPr wrap="square" rtlCol="0">
            <a:spAutoFit/>
          </a:bodyPr>
          <a:lstStyle/>
          <a:p>
            <a:r>
              <a:rPr lang="en-GB" sz="900" dirty="0">
                <a:solidFill>
                  <a:schemeClr val="bg1"/>
                </a:solidFill>
              </a:rPr>
              <a:t>Photo: Matt Buck</a:t>
            </a:r>
          </a:p>
        </p:txBody>
      </p:sp>
    </p:spTree>
    <p:extLst>
      <p:ext uri="{BB962C8B-B14F-4D97-AF65-F5344CB8AC3E}">
        <p14:creationId xmlns:p14="http://schemas.microsoft.com/office/powerpoint/2010/main" val="13652864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287" y="126609"/>
            <a:ext cx="8600661" cy="1399885"/>
          </a:xfrm>
        </p:spPr>
        <p:txBody>
          <a:bodyPr>
            <a:noAutofit/>
          </a:bodyPr>
          <a:lstStyle/>
          <a:p>
            <a:r>
              <a:rPr lang="en-GB" sz="3200" b="1" dirty="0">
                <a:solidFill>
                  <a:srgbClr val="00B050"/>
                </a:solidFill>
                <a:latin typeface="Comic Sans MS" charset="0"/>
                <a:ea typeface="Comic Sans MS" charset="0"/>
                <a:cs typeface="Comic Sans MS" charset="0"/>
              </a:rPr>
              <a:t>Kestrels </a:t>
            </a:r>
            <a:r>
              <a:rPr lang="en-GB" sz="3200" dirty="0">
                <a:latin typeface="Comic Sans MS" charset="0"/>
                <a:ea typeface="Comic Sans MS" charset="0"/>
                <a:cs typeface="Comic Sans MS" charset="0"/>
              </a:rPr>
              <a:t>can hover in still air and are often seen hovering beside roadside verges</a:t>
            </a:r>
            <a:r>
              <a:rPr lang="en-GB" sz="2700" dirty="0">
                <a:latin typeface="Comic Sans MS" charset="0"/>
                <a:ea typeface="Comic Sans MS" charset="0"/>
                <a:cs typeface="Comic Sans MS" charset="0"/>
              </a:rPr>
              <a:t> </a:t>
            </a:r>
            <a:endParaRPr lang="en-GB" sz="2600" b="1" dirty="0">
              <a:solidFill>
                <a:srgbClr val="00B050"/>
              </a:solidFill>
              <a:latin typeface="Comic Sans MS" charset="0"/>
              <a:ea typeface="Comic Sans MS" charset="0"/>
              <a:cs typeface="Comic Sans MS" charset="0"/>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b="9219"/>
          <a:stretch/>
        </p:blipFill>
        <p:spPr>
          <a:xfrm>
            <a:off x="0" y="1526494"/>
            <a:ext cx="9229090" cy="5387777"/>
          </a:xfrm>
        </p:spPr>
      </p:pic>
      <p:sp>
        <p:nvSpPr>
          <p:cNvPr id="5" name="TextBox 4"/>
          <p:cNvSpPr txBox="1"/>
          <p:nvPr/>
        </p:nvSpPr>
        <p:spPr>
          <a:xfrm>
            <a:off x="8099071" y="6521875"/>
            <a:ext cx="1484026" cy="230832"/>
          </a:xfrm>
          <a:prstGeom prst="rect">
            <a:avLst/>
          </a:prstGeom>
          <a:noFill/>
        </p:spPr>
        <p:txBody>
          <a:bodyPr wrap="square" rtlCol="0">
            <a:spAutoFit/>
          </a:bodyPr>
          <a:lstStyle/>
          <a:p>
            <a:r>
              <a:rPr lang="en-GB" sz="900" dirty="0">
                <a:solidFill>
                  <a:schemeClr val="bg1"/>
                </a:solidFill>
              </a:rPr>
              <a:t>Photo: Tom Lee</a:t>
            </a:r>
          </a:p>
        </p:txBody>
      </p:sp>
      <p:sp>
        <p:nvSpPr>
          <p:cNvPr id="3" name="TextBox 2"/>
          <p:cNvSpPr txBox="1"/>
          <p:nvPr/>
        </p:nvSpPr>
        <p:spPr>
          <a:xfrm>
            <a:off x="5867400" y="1913206"/>
            <a:ext cx="3096718" cy="923330"/>
          </a:xfrm>
          <a:prstGeom prst="rect">
            <a:avLst/>
          </a:prstGeom>
          <a:noFill/>
          <a:ln>
            <a:solidFill>
              <a:schemeClr val="bg1"/>
            </a:solidFill>
          </a:ln>
        </p:spPr>
        <p:txBody>
          <a:bodyPr wrap="square" rtlCol="0">
            <a:spAutoFit/>
          </a:bodyPr>
          <a:lstStyle/>
          <a:p>
            <a:r>
              <a:rPr lang="en-GB" dirty="0">
                <a:solidFill>
                  <a:schemeClr val="bg1"/>
                </a:solidFill>
                <a:latin typeface="Comic Sans MS" charset="0"/>
                <a:ea typeface="Comic Sans MS" charset="0"/>
                <a:cs typeface="Comic Sans MS" charset="0"/>
              </a:rPr>
              <a:t>Photo taken from the top of Malling Down Nature Reserve, East Sussex</a:t>
            </a:r>
          </a:p>
        </p:txBody>
      </p:sp>
    </p:spTree>
    <p:extLst>
      <p:ext uri="{BB962C8B-B14F-4D97-AF65-F5344CB8AC3E}">
        <p14:creationId xmlns:p14="http://schemas.microsoft.com/office/powerpoint/2010/main" val="16814828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083" y="-126609"/>
            <a:ext cx="8750105" cy="1544247"/>
          </a:xfrm>
        </p:spPr>
        <p:txBody>
          <a:bodyPr>
            <a:normAutofit/>
          </a:bodyPr>
          <a:lstStyle/>
          <a:p>
            <a:r>
              <a:rPr lang="en-GB" sz="3200" b="1" dirty="0">
                <a:solidFill>
                  <a:srgbClr val="00B050"/>
                </a:solidFill>
                <a:latin typeface="Comic Sans MS" charset="0"/>
                <a:ea typeface="Comic Sans MS" charset="0"/>
                <a:cs typeface="Comic Sans MS" charset="0"/>
              </a:rPr>
              <a:t>Pheasants</a:t>
            </a:r>
            <a:r>
              <a:rPr lang="en-GB" sz="3200" dirty="0">
                <a:latin typeface="Comic Sans MS" charset="0"/>
                <a:ea typeface="Comic Sans MS" charset="0"/>
                <a:cs typeface="Comic Sans MS" charset="0"/>
              </a:rPr>
              <a:t> are gamebirds that were introduced to the UK a long time ago</a:t>
            </a:r>
          </a:p>
        </p:txBody>
      </p:sp>
      <p:sp>
        <p:nvSpPr>
          <p:cNvPr id="3" name="Content Placeholder 2"/>
          <p:cNvSpPr>
            <a:spLocks noGrp="1"/>
          </p:cNvSpPr>
          <p:nvPr>
            <p:ph idx="1"/>
          </p:nvPr>
        </p:nvSpPr>
        <p:spPr/>
        <p:txBody>
          <a:bodyPr/>
          <a:lstStyle/>
          <a:p>
            <a:endParaRPr lang="en-GB"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10406"/>
          <a:stretch/>
        </p:blipFill>
        <p:spPr>
          <a:xfrm>
            <a:off x="0" y="1417636"/>
            <a:ext cx="9144001" cy="5440364"/>
          </a:xfrm>
          <a:prstGeom prst="rect">
            <a:avLst/>
          </a:prstGeom>
        </p:spPr>
      </p:pic>
      <p:sp>
        <p:nvSpPr>
          <p:cNvPr id="5" name="TextBox 4"/>
          <p:cNvSpPr txBox="1"/>
          <p:nvPr/>
        </p:nvSpPr>
        <p:spPr>
          <a:xfrm>
            <a:off x="8094199" y="6488668"/>
            <a:ext cx="1185202" cy="369332"/>
          </a:xfrm>
          <a:prstGeom prst="rect">
            <a:avLst/>
          </a:prstGeom>
          <a:noFill/>
        </p:spPr>
        <p:txBody>
          <a:bodyPr wrap="square" rtlCol="0">
            <a:spAutoFit/>
          </a:bodyPr>
          <a:lstStyle/>
          <a:p>
            <a:r>
              <a:rPr lang="en-GB" sz="900" dirty="0">
                <a:solidFill>
                  <a:schemeClr val="bg1"/>
                </a:solidFill>
              </a:rPr>
              <a:t>Photo: Iain Farrell</a:t>
            </a:r>
          </a:p>
          <a:p>
            <a:endParaRPr lang="en-GB" sz="900" dirty="0"/>
          </a:p>
        </p:txBody>
      </p:sp>
    </p:spTree>
    <p:extLst>
      <p:ext uri="{BB962C8B-B14F-4D97-AF65-F5344CB8AC3E}">
        <p14:creationId xmlns:p14="http://schemas.microsoft.com/office/powerpoint/2010/main" val="3765085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783" y="232829"/>
            <a:ext cx="8949381" cy="1143000"/>
          </a:xfrm>
        </p:spPr>
        <p:txBody>
          <a:bodyPr>
            <a:noAutofit/>
          </a:bodyPr>
          <a:lstStyle/>
          <a:p>
            <a:r>
              <a:rPr lang="en-GB" sz="3100" dirty="0">
                <a:latin typeface="Comic Sans MS" charset="0"/>
                <a:ea typeface="Comic Sans MS" charset="0"/>
                <a:cs typeface="Comic Sans MS" charset="0"/>
              </a:rPr>
              <a:t>These gamebirds belong to the pheasant family The</a:t>
            </a:r>
            <a:r>
              <a:rPr lang="en-GB" sz="3100" b="1" dirty="0">
                <a:solidFill>
                  <a:srgbClr val="00B050"/>
                </a:solidFill>
                <a:latin typeface="Comic Sans MS" charset="0"/>
                <a:ea typeface="Comic Sans MS" charset="0"/>
                <a:cs typeface="Comic Sans MS" charset="0"/>
              </a:rPr>
              <a:t> red-legged partridge </a:t>
            </a:r>
            <a:r>
              <a:rPr lang="en-GB" sz="3100" dirty="0">
                <a:latin typeface="Comic Sans MS" charset="0"/>
                <a:ea typeface="Comic Sans MS" charset="0"/>
                <a:cs typeface="Comic Sans MS" charset="0"/>
              </a:rPr>
              <a:t>(left) is larger than the </a:t>
            </a:r>
            <a:r>
              <a:rPr lang="en-GB" sz="3100" b="1" dirty="0">
                <a:solidFill>
                  <a:srgbClr val="00B050"/>
                </a:solidFill>
                <a:latin typeface="Comic Sans MS" charset="0"/>
                <a:ea typeface="Comic Sans MS" charset="0"/>
                <a:cs typeface="Comic Sans MS" charset="0"/>
              </a:rPr>
              <a:t>grey partridge </a:t>
            </a:r>
            <a:r>
              <a:rPr lang="en-GB" sz="3100" dirty="0">
                <a:latin typeface="Comic Sans MS" charset="0"/>
                <a:ea typeface="Comic Sans MS" charset="0"/>
                <a:cs typeface="Comic Sans MS" charset="0"/>
              </a:rPr>
              <a:t>(right)</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575" r="9615"/>
          <a:stretch/>
        </p:blipFill>
        <p:spPr>
          <a:xfrm>
            <a:off x="4488873" y="3340165"/>
            <a:ext cx="4655127" cy="3538125"/>
          </a:xfrm>
          <a:prstGeom prst="rect">
            <a:avLst/>
          </a:prstGeom>
        </p:spPr>
      </p:pic>
      <p:sp>
        <p:nvSpPr>
          <p:cNvPr id="7" name="TextBox 6"/>
          <p:cNvSpPr txBox="1"/>
          <p:nvPr/>
        </p:nvSpPr>
        <p:spPr>
          <a:xfrm>
            <a:off x="8018584" y="6498421"/>
            <a:ext cx="1125416" cy="215444"/>
          </a:xfrm>
          <a:prstGeom prst="rect">
            <a:avLst/>
          </a:prstGeom>
          <a:noFill/>
        </p:spPr>
        <p:txBody>
          <a:bodyPr wrap="square" rtlCol="0">
            <a:spAutoFit/>
          </a:bodyPr>
          <a:lstStyle/>
          <a:p>
            <a:r>
              <a:rPr lang="en-GB" sz="800" dirty="0">
                <a:solidFill>
                  <a:schemeClr val="bg1"/>
                </a:solidFill>
              </a:rPr>
              <a:t>Photo: Mark Hope</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682834"/>
            <a:ext cx="4738910" cy="3554183"/>
          </a:xfrm>
          <a:ln>
            <a:solidFill>
              <a:schemeClr val="bg1"/>
            </a:solidFill>
          </a:ln>
        </p:spPr>
      </p:pic>
      <p:sp>
        <p:nvSpPr>
          <p:cNvPr id="5" name="TextBox 4"/>
          <p:cNvSpPr txBox="1"/>
          <p:nvPr/>
        </p:nvSpPr>
        <p:spPr>
          <a:xfrm>
            <a:off x="83783" y="4893783"/>
            <a:ext cx="1041010" cy="215444"/>
          </a:xfrm>
          <a:prstGeom prst="rect">
            <a:avLst/>
          </a:prstGeom>
          <a:noFill/>
        </p:spPr>
        <p:txBody>
          <a:bodyPr wrap="square" rtlCol="0">
            <a:spAutoFit/>
          </a:bodyPr>
          <a:lstStyle/>
          <a:p>
            <a:r>
              <a:rPr lang="en-GB" sz="800" dirty="0"/>
              <a:t>Photo: rawdonfox</a:t>
            </a:r>
          </a:p>
        </p:txBody>
      </p:sp>
      <p:sp>
        <p:nvSpPr>
          <p:cNvPr id="3" name="TextBox 2"/>
          <p:cNvSpPr txBox="1"/>
          <p:nvPr/>
        </p:nvSpPr>
        <p:spPr>
          <a:xfrm>
            <a:off x="7240172" y="2386829"/>
            <a:ext cx="1556824" cy="646331"/>
          </a:xfrm>
          <a:prstGeom prst="rect">
            <a:avLst/>
          </a:prstGeom>
          <a:noFill/>
          <a:ln>
            <a:solidFill>
              <a:schemeClr val="tx1"/>
            </a:solidFill>
          </a:ln>
        </p:spPr>
        <p:txBody>
          <a:bodyPr wrap="square" rtlCol="0">
            <a:spAutoFit/>
          </a:bodyPr>
          <a:lstStyle/>
          <a:p>
            <a:r>
              <a:rPr lang="en-GB" dirty="0">
                <a:latin typeface="Comic Sans MS" charset="0"/>
                <a:ea typeface="Comic Sans MS" charset="0"/>
                <a:cs typeface="Comic Sans MS" charset="0"/>
              </a:rPr>
              <a:t>Distinctive orange face</a:t>
            </a:r>
          </a:p>
        </p:txBody>
      </p:sp>
      <p:cxnSp>
        <p:nvCxnSpPr>
          <p:cNvPr id="9" name="Straight Connector 8"/>
          <p:cNvCxnSpPr>
            <a:stCxn id="3" idx="2"/>
          </p:cNvCxnSpPr>
          <p:nvPr/>
        </p:nvCxnSpPr>
        <p:spPr>
          <a:xfrm>
            <a:off x="8018584" y="3033160"/>
            <a:ext cx="348176" cy="150092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2087880" y="5544022"/>
            <a:ext cx="1143000" cy="369332"/>
          </a:xfrm>
          <a:prstGeom prst="rect">
            <a:avLst/>
          </a:prstGeom>
          <a:noFill/>
          <a:ln>
            <a:solidFill>
              <a:schemeClr val="tx1"/>
            </a:solidFill>
          </a:ln>
        </p:spPr>
        <p:txBody>
          <a:bodyPr wrap="square" rtlCol="0">
            <a:spAutoFit/>
          </a:bodyPr>
          <a:lstStyle/>
          <a:p>
            <a:r>
              <a:rPr lang="en-GB" dirty="0">
                <a:latin typeface="Comic Sans MS" charset="0"/>
                <a:ea typeface="Comic Sans MS" charset="0"/>
                <a:cs typeface="Comic Sans MS" charset="0"/>
              </a:rPr>
              <a:t>Red legs</a:t>
            </a:r>
          </a:p>
        </p:txBody>
      </p:sp>
      <p:cxnSp>
        <p:nvCxnSpPr>
          <p:cNvPr id="12" name="Straight Connector 11"/>
          <p:cNvCxnSpPr>
            <a:stCxn id="10" idx="0"/>
          </p:cNvCxnSpPr>
          <p:nvPr/>
        </p:nvCxnSpPr>
        <p:spPr>
          <a:xfrm flipV="1">
            <a:off x="2659380" y="4754880"/>
            <a:ext cx="220980" cy="78914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173389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t="7366"/>
          <a:stretch/>
        </p:blipFill>
        <p:spPr>
          <a:xfrm>
            <a:off x="0" y="3354026"/>
            <a:ext cx="5696134" cy="3503974"/>
          </a:xfrm>
          <a:prstGeom prst="rect">
            <a:avLst/>
          </a:prstGeom>
          <a:ln>
            <a:solidFill>
              <a:schemeClr val="bg1"/>
            </a:solidFill>
          </a:ln>
        </p:spPr>
      </p:pic>
      <p:sp>
        <p:nvSpPr>
          <p:cNvPr id="2" name="Title 1"/>
          <p:cNvSpPr>
            <a:spLocks noGrp="1"/>
          </p:cNvSpPr>
          <p:nvPr>
            <p:ph type="title"/>
          </p:nvPr>
        </p:nvSpPr>
        <p:spPr>
          <a:xfrm>
            <a:off x="0" y="56213"/>
            <a:ext cx="9144000" cy="1143000"/>
          </a:xfrm>
        </p:spPr>
        <p:txBody>
          <a:bodyPr>
            <a:noAutofit/>
          </a:bodyPr>
          <a:lstStyle/>
          <a:p>
            <a:r>
              <a:rPr lang="en-GB" sz="3600" dirty="0">
                <a:latin typeface="Comic Sans MS" charset="0"/>
                <a:ea typeface="Comic Sans MS" charset="0"/>
                <a:cs typeface="Comic Sans MS" charset="0"/>
              </a:rPr>
              <a:t>The </a:t>
            </a:r>
            <a:r>
              <a:rPr lang="en-GB" sz="3600" b="1" dirty="0">
                <a:solidFill>
                  <a:srgbClr val="00B050"/>
                </a:solidFill>
                <a:latin typeface="Comic Sans MS" charset="0"/>
                <a:ea typeface="Comic Sans MS" charset="0"/>
                <a:cs typeface="Comic Sans MS" charset="0"/>
              </a:rPr>
              <a:t>collared dove </a:t>
            </a:r>
            <a:r>
              <a:rPr lang="en-GB" sz="3600" dirty="0">
                <a:latin typeface="Comic Sans MS" charset="0"/>
                <a:ea typeface="Comic Sans MS" charset="0"/>
                <a:cs typeface="Comic Sans MS" charset="0"/>
              </a:rPr>
              <a:t>(left) and </a:t>
            </a:r>
            <a:r>
              <a:rPr lang="en-GB" sz="3600" b="1" dirty="0">
                <a:solidFill>
                  <a:srgbClr val="00B050"/>
                </a:solidFill>
                <a:latin typeface="Comic Sans MS" charset="0"/>
                <a:ea typeface="Comic Sans MS" charset="0"/>
                <a:cs typeface="Comic Sans MS" charset="0"/>
              </a:rPr>
              <a:t>woodpigeon</a:t>
            </a:r>
            <a:r>
              <a:rPr lang="de-DE" sz="3600" b="1" dirty="0">
                <a:solidFill>
                  <a:srgbClr val="00B050"/>
                </a:solidFill>
                <a:latin typeface="Comic Sans MS" charset="0"/>
                <a:ea typeface="Comic Sans MS" charset="0"/>
                <a:cs typeface="Comic Sans MS" charset="0"/>
              </a:rPr>
              <a:t> </a:t>
            </a:r>
            <a:r>
              <a:rPr lang="de-DE" sz="3600" dirty="0">
                <a:latin typeface="Comic Sans MS" charset="0"/>
                <a:ea typeface="Comic Sans MS" charset="0"/>
                <a:cs typeface="Comic Sans MS" charset="0"/>
              </a:rPr>
              <a:t>(right) both have a cooing call</a:t>
            </a:r>
            <a:endParaRPr lang="en-GB" sz="3600" dirty="0">
              <a:latin typeface="Comic Sans MS" charset="0"/>
              <a:ea typeface="Comic Sans MS" charset="0"/>
              <a:cs typeface="Comic Sans MS"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1670" y="1398820"/>
            <a:ext cx="5072330" cy="3384195"/>
          </a:xfrm>
          <a:prstGeom prst="rect">
            <a:avLst/>
          </a:prstGeom>
          <a:ln>
            <a:solidFill>
              <a:schemeClr val="bg1"/>
            </a:solidFill>
          </a:ln>
        </p:spPr>
      </p:pic>
      <p:sp>
        <p:nvSpPr>
          <p:cNvPr id="7" name="TextBox 6"/>
          <p:cNvSpPr txBox="1"/>
          <p:nvPr/>
        </p:nvSpPr>
        <p:spPr>
          <a:xfrm>
            <a:off x="7948193" y="4461974"/>
            <a:ext cx="1435772" cy="215444"/>
          </a:xfrm>
          <a:prstGeom prst="rect">
            <a:avLst/>
          </a:prstGeom>
          <a:noFill/>
        </p:spPr>
        <p:txBody>
          <a:bodyPr wrap="square" rtlCol="0">
            <a:spAutoFit/>
          </a:bodyPr>
          <a:lstStyle/>
          <a:p>
            <a:r>
              <a:rPr lang="en-GB" sz="800" dirty="0">
                <a:solidFill>
                  <a:schemeClr val="bg1"/>
                </a:solidFill>
              </a:rPr>
              <a:t>Photo: Heather Smithers</a:t>
            </a:r>
          </a:p>
        </p:txBody>
      </p:sp>
      <p:sp>
        <p:nvSpPr>
          <p:cNvPr id="9" name="TextBox 8"/>
          <p:cNvSpPr txBox="1"/>
          <p:nvPr/>
        </p:nvSpPr>
        <p:spPr>
          <a:xfrm>
            <a:off x="102104" y="3523992"/>
            <a:ext cx="1289154" cy="215444"/>
          </a:xfrm>
          <a:prstGeom prst="rect">
            <a:avLst/>
          </a:prstGeom>
          <a:noFill/>
        </p:spPr>
        <p:txBody>
          <a:bodyPr wrap="square" rtlCol="0">
            <a:spAutoFit/>
          </a:bodyPr>
          <a:lstStyle/>
          <a:p>
            <a:r>
              <a:rPr lang="en-GB" sz="800" dirty="0">
                <a:solidFill>
                  <a:schemeClr val="bg1"/>
                </a:solidFill>
              </a:rPr>
              <a:t>Photo: Roger Sanderson</a:t>
            </a:r>
          </a:p>
        </p:txBody>
      </p:sp>
    </p:spTree>
    <p:extLst>
      <p:ext uri="{BB962C8B-B14F-4D97-AF65-F5344CB8AC3E}">
        <p14:creationId xmlns:p14="http://schemas.microsoft.com/office/powerpoint/2010/main" val="15964786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 y="76200"/>
            <a:ext cx="8671560" cy="1143000"/>
          </a:xfrm>
        </p:spPr>
        <p:txBody>
          <a:bodyPr>
            <a:noAutofit/>
          </a:bodyPr>
          <a:lstStyle/>
          <a:p>
            <a:r>
              <a:rPr lang="en-GB" sz="3000" dirty="0">
                <a:latin typeface="Comic Sans MS" charset="0"/>
                <a:ea typeface="Comic Sans MS" charset="0"/>
                <a:cs typeface="Comic Sans MS" charset="0"/>
              </a:rPr>
              <a:t>The </a:t>
            </a:r>
            <a:r>
              <a:rPr lang="en-GB" sz="3000" b="1" dirty="0">
                <a:solidFill>
                  <a:srgbClr val="00B050"/>
                </a:solidFill>
                <a:latin typeface="Comic Sans MS" charset="0"/>
                <a:ea typeface="Comic Sans MS" charset="0"/>
                <a:cs typeface="Comic Sans MS" charset="0"/>
              </a:rPr>
              <a:t>stock dove </a:t>
            </a:r>
            <a:r>
              <a:rPr lang="en-GB" sz="3000" dirty="0">
                <a:latin typeface="Comic Sans MS" charset="0"/>
                <a:ea typeface="Comic Sans MS" charset="0"/>
                <a:cs typeface="Comic Sans MS" charset="0"/>
              </a:rPr>
              <a:t>is mostly blue-grey with an iridescent green patch on the side of the neck</a:t>
            </a:r>
          </a:p>
        </p:txBody>
      </p:sp>
      <p:pic>
        <p:nvPicPr>
          <p:cNvPr id="4" name="Content Placeholder 3"/>
          <p:cNvPicPr>
            <a:picLocks noChangeAspect="1"/>
          </p:cNvPicPr>
          <p:nvPr/>
        </p:nvPicPr>
        <p:blipFill rotWithShape="1">
          <a:blip r:embed="rId2">
            <a:extLst>
              <a:ext uri="{28A0092B-C50C-407E-A947-70E740481C1C}">
                <a14:useLocalDpi xmlns:a14="http://schemas.microsoft.com/office/drawing/2010/main" val="0"/>
              </a:ext>
            </a:extLst>
          </a:blip>
          <a:srcRect t="11961" b="3204"/>
          <a:stretch/>
        </p:blipFill>
        <p:spPr>
          <a:xfrm>
            <a:off x="0" y="1330956"/>
            <a:ext cx="9144000" cy="5527044"/>
          </a:xfrm>
          <a:prstGeom prst="rect">
            <a:avLst/>
          </a:prstGeom>
        </p:spPr>
      </p:pic>
      <p:sp>
        <p:nvSpPr>
          <p:cNvPr id="5" name="TextBox 4"/>
          <p:cNvSpPr txBox="1"/>
          <p:nvPr/>
        </p:nvSpPr>
        <p:spPr>
          <a:xfrm>
            <a:off x="7606146" y="6279930"/>
            <a:ext cx="1474550" cy="369332"/>
          </a:xfrm>
          <a:prstGeom prst="rect">
            <a:avLst/>
          </a:prstGeom>
          <a:noFill/>
        </p:spPr>
        <p:txBody>
          <a:bodyPr wrap="square" rtlCol="0">
            <a:spAutoFit/>
          </a:bodyPr>
          <a:lstStyle/>
          <a:p>
            <a:r>
              <a:rPr lang="en-GB" sz="900" dirty="0">
                <a:solidFill>
                  <a:schemeClr val="bg1"/>
                </a:solidFill>
              </a:rPr>
              <a:t>Photo: Natural England</a:t>
            </a:r>
          </a:p>
          <a:p>
            <a:endParaRPr lang="en-GB" sz="900" dirty="0"/>
          </a:p>
        </p:txBody>
      </p:sp>
    </p:spTree>
    <p:extLst>
      <p:ext uri="{BB962C8B-B14F-4D97-AF65-F5344CB8AC3E}">
        <p14:creationId xmlns:p14="http://schemas.microsoft.com/office/powerpoint/2010/main" val="20715734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522" y="142116"/>
            <a:ext cx="8865703" cy="1143000"/>
          </a:xfrm>
        </p:spPr>
        <p:txBody>
          <a:bodyPr>
            <a:noAutofit/>
          </a:bodyPr>
          <a:lstStyle/>
          <a:p>
            <a:r>
              <a:rPr lang="en-GB" sz="3200" dirty="0">
                <a:latin typeface="Comic Sans MS" charset="0"/>
                <a:ea typeface="Comic Sans MS" charset="0"/>
                <a:cs typeface="Comic Sans MS" charset="0"/>
              </a:rPr>
              <a:t>The </a:t>
            </a:r>
            <a:r>
              <a:rPr lang="en-GB" sz="3200" b="1" dirty="0">
                <a:solidFill>
                  <a:srgbClr val="00B050"/>
                </a:solidFill>
                <a:latin typeface="Comic Sans MS" charset="0"/>
                <a:ea typeface="Comic Sans MS" charset="0"/>
                <a:cs typeface="Comic Sans MS" charset="0"/>
              </a:rPr>
              <a:t>cuckoo</a:t>
            </a:r>
            <a:r>
              <a:rPr lang="en-GB" sz="3200" dirty="0">
                <a:latin typeface="Comic Sans MS" charset="0"/>
                <a:ea typeface="Comic Sans MS" charset="0"/>
                <a:cs typeface="Comic Sans MS" charset="0"/>
              </a:rPr>
              <a:t> is a fairly common summer visitor in Sussex but numbers are now declining</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b="8915"/>
          <a:stretch/>
        </p:blipFill>
        <p:spPr>
          <a:xfrm>
            <a:off x="0" y="1417638"/>
            <a:ext cx="9144000" cy="5559449"/>
          </a:xfrm>
        </p:spPr>
      </p:pic>
      <p:sp>
        <p:nvSpPr>
          <p:cNvPr id="5" name="TextBox 4"/>
          <p:cNvSpPr txBox="1"/>
          <p:nvPr/>
        </p:nvSpPr>
        <p:spPr>
          <a:xfrm>
            <a:off x="7360170" y="6505730"/>
            <a:ext cx="1326630" cy="230832"/>
          </a:xfrm>
          <a:prstGeom prst="rect">
            <a:avLst/>
          </a:prstGeom>
          <a:noFill/>
        </p:spPr>
        <p:txBody>
          <a:bodyPr wrap="square" rtlCol="0">
            <a:spAutoFit/>
          </a:bodyPr>
          <a:lstStyle/>
          <a:p>
            <a:r>
              <a:rPr lang="en-GB" sz="900" dirty="0"/>
              <a:t>Photo: Kentish Plumber</a:t>
            </a:r>
          </a:p>
        </p:txBody>
      </p:sp>
    </p:spTree>
    <p:extLst>
      <p:ext uri="{BB962C8B-B14F-4D97-AF65-F5344CB8AC3E}">
        <p14:creationId xmlns:p14="http://schemas.microsoft.com/office/powerpoint/2010/main" val="13554134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6944" y="384313"/>
            <a:ext cx="2634291" cy="4147930"/>
          </a:xfrm>
        </p:spPr>
        <p:txBody>
          <a:bodyPr>
            <a:noAutofit/>
          </a:bodyPr>
          <a:lstStyle/>
          <a:p>
            <a:r>
              <a:rPr lang="en-GB" sz="2800" dirty="0">
                <a:latin typeface="Comic Sans MS" charset="0"/>
                <a:ea typeface="Comic Sans MS" charset="0"/>
                <a:cs typeface="Comic Sans MS" charset="0"/>
              </a:rPr>
              <a:t>The </a:t>
            </a:r>
            <a:r>
              <a:rPr lang="en-GB" sz="2800" b="1" dirty="0">
                <a:solidFill>
                  <a:srgbClr val="00B050"/>
                </a:solidFill>
                <a:latin typeface="Comic Sans MS" charset="0"/>
                <a:ea typeface="Comic Sans MS" charset="0"/>
                <a:cs typeface="Comic Sans MS" charset="0"/>
              </a:rPr>
              <a:t>tawny owl </a:t>
            </a:r>
            <a:r>
              <a:rPr lang="en-GB" sz="2800" dirty="0">
                <a:latin typeface="Comic Sans MS" charset="0"/>
                <a:ea typeface="Comic Sans MS" charset="0"/>
                <a:cs typeface="Comic Sans MS" charset="0"/>
              </a:rPr>
              <a:t>is nocturnal - often heard calling at night but much less often seen</a:t>
            </a:r>
            <a:endParaRPr lang="en-GB" sz="2800" b="1" dirty="0">
              <a:latin typeface="Comic Sans MS" charset="0"/>
              <a:ea typeface="Comic Sans MS" charset="0"/>
              <a:cs typeface="Comic Sans MS" charset="0"/>
            </a:endParaRP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9799" t="71" r="20021" b="-71"/>
          <a:stretch/>
        </p:blipFill>
        <p:spPr>
          <a:xfrm>
            <a:off x="0" y="4886"/>
            <a:ext cx="6196105" cy="6853114"/>
          </a:xfrm>
          <a:prstGeom prst="rect">
            <a:avLst/>
          </a:prstGeom>
        </p:spPr>
      </p:pic>
      <p:sp>
        <p:nvSpPr>
          <p:cNvPr id="7" name="TextBox 6"/>
          <p:cNvSpPr txBox="1"/>
          <p:nvPr/>
        </p:nvSpPr>
        <p:spPr>
          <a:xfrm>
            <a:off x="5292682" y="6465604"/>
            <a:ext cx="1124262" cy="215444"/>
          </a:xfrm>
          <a:prstGeom prst="rect">
            <a:avLst/>
          </a:prstGeom>
          <a:noFill/>
        </p:spPr>
        <p:txBody>
          <a:bodyPr wrap="square" rtlCol="0">
            <a:spAutoFit/>
          </a:bodyPr>
          <a:lstStyle/>
          <a:p>
            <a:r>
              <a:rPr lang="en-GB" sz="800" dirty="0">
                <a:solidFill>
                  <a:schemeClr val="bg1"/>
                </a:solidFill>
              </a:rPr>
              <a:t>Photo: Steve Slater</a:t>
            </a:r>
          </a:p>
        </p:txBody>
      </p:sp>
    </p:spTree>
    <p:extLst>
      <p:ext uri="{BB962C8B-B14F-4D97-AF65-F5344CB8AC3E}">
        <p14:creationId xmlns:p14="http://schemas.microsoft.com/office/powerpoint/2010/main" val="20755499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rotWithShape="1">
          <a:blip r:embed="rId2">
            <a:extLst>
              <a:ext uri="{28A0092B-C50C-407E-A947-70E740481C1C}">
                <a14:useLocalDpi xmlns:a14="http://schemas.microsoft.com/office/drawing/2010/main" val="0"/>
              </a:ext>
            </a:extLst>
          </a:blip>
          <a:srcRect l="24169" r="20298"/>
          <a:stretch/>
        </p:blipFill>
        <p:spPr>
          <a:xfrm>
            <a:off x="0" y="0"/>
            <a:ext cx="5718517" cy="6858000"/>
          </a:xfrm>
          <a:prstGeom prst="rect">
            <a:avLst/>
          </a:prstGeom>
        </p:spPr>
      </p:pic>
      <p:sp>
        <p:nvSpPr>
          <p:cNvPr id="5" name="TextBox 4"/>
          <p:cNvSpPr txBox="1"/>
          <p:nvPr/>
        </p:nvSpPr>
        <p:spPr>
          <a:xfrm>
            <a:off x="208671" y="6579949"/>
            <a:ext cx="1181686" cy="369332"/>
          </a:xfrm>
          <a:prstGeom prst="rect">
            <a:avLst/>
          </a:prstGeom>
          <a:noFill/>
        </p:spPr>
        <p:txBody>
          <a:bodyPr wrap="square" rtlCol="0">
            <a:spAutoFit/>
          </a:bodyPr>
          <a:lstStyle/>
          <a:p>
            <a:r>
              <a:rPr lang="en-GB" sz="900" dirty="0"/>
              <a:t>Photo: Brian Scott</a:t>
            </a:r>
          </a:p>
          <a:p>
            <a:endParaRPr lang="en-GB" sz="900" dirty="0"/>
          </a:p>
        </p:txBody>
      </p:sp>
      <p:sp>
        <p:nvSpPr>
          <p:cNvPr id="7" name="TextBox 6"/>
          <p:cNvSpPr txBox="1"/>
          <p:nvPr/>
        </p:nvSpPr>
        <p:spPr>
          <a:xfrm>
            <a:off x="5913120" y="396240"/>
            <a:ext cx="3078480" cy="3539430"/>
          </a:xfrm>
          <a:prstGeom prst="rect">
            <a:avLst/>
          </a:prstGeom>
          <a:noFill/>
        </p:spPr>
        <p:txBody>
          <a:bodyPr wrap="square" rtlCol="0">
            <a:spAutoFit/>
          </a:bodyPr>
          <a:lstStyle/>
          <a:p>
            <a:r>
              <a:rPr lang="en-GB" sz="2800" dirty="0">
                <a:latin typeface="Comic Sans MS" charset="0"/>
                <a:ea typeface="Comic Sans MS" charset="0"/>
                <a:cs typeface="Comic Sans MS" charset="0"/>
              </a:rPr>
              <a:t>Although mainly nocturnal the </a:t>
            </a:r>
            <a:r>
              <a:rPr lang="en-GB" sz="2800" b="1" dirty="0">
                <a:solidFill>
                  <a:srgbClr val="00B050"/>
                </a:solidFill>
                <a:latin typeface="Comic Sans MS" charset="0"/>
                <a:ea typeface="Comic Sans MS" charset="0"/>
                <a:cs typeface="Comic Sans MS" charset="0"/>
              </a:rPr>
              <a:t>little owl </a:t>
            </a:r>
            <a:r>
              <a:rPr lang="en-GB" sz="2800" dirty="0">
                <a:latin typeface="Comic Sans MS" charset="0"/>
                <a:ea typeface="Comic Sans MS" charset="0"/>
                <a:cs typeface="Comic Sans MS" charset="0"/>
              </a:rPr>
              <a:t>can be seen during daylight hours, perhaps perched in a tree or on a fence post</a:t>
            </a:r>
          </a:p>
        </p:txBody>
      </p:sp>
    </p:spTree>
    <p:extLst>
      <p:ext uri="{BB962C8B-B14F-4D97-AF65-F5344CB8AC3E}">
        <p14:creationId xmlns:p14="http://schemas.microsoft.com/office/powerpoint/2010/main" val="19676456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835" y="154717"/>
            <a:ext cx="8057540" cy="1143000"/>
          </a:xfrm>
        </p:spPr>
        <p:txBody>
          <a:bodyPr>
            <a:normAutofit fontScale="90000"/>
          </a:bodyPr>
          <a:lstStyle/>
          <a:p>
            <a:r>
              <a:rPr lang="en-GB" b="1" dirty="0">
                <a:solidFill>
                  <a:srgbClr val="00B050"/>
                </a:solidFill>
                <a:latin typeface="Comic Sans MS" charset="0"/>
                <a:ea typeface="Comic Sans MS" charset="0"/>
                <a:cs typeface="Comic Sans MS" charset="0"/>
              </a:rPr>
              <a:t>Kingfishers </a:t>
            </a:r>
            <a:r>
              <a:rPr lang="en-GB" dirty="0">
                <a:latin typeface="Comic Sans MS" charset="0"/>
                <a:ea typeface="Comic Sans MS" charset="0"/>
                <a:cs typeface="Comic Sans MS" charset="0"/>
              </a:rPr>
              <a:t>can be found by still or slow-flowing water</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9873"/>
          <a:stretch/>
        </p:blipFill>
        <p:spPr>
          <a:xfrm>
            <a:off x="0" y="1365200"/>
            <a:ext cx="9144000" cy="5492800"/>
          </a:xfrm>
        </p:spPr>
      </p:pic>
      <p:sp>
        <p:nvSpPr>
          <p:cNvPr id="5" name="TextBox 4"/>
          <p:cNvSpPr txBox="1"/>
          <p:nvPr/>
        </p:nvSpPr>
        <p:spPr>
          <a:xfrm>
            <a:off x="312186" y="6605240"/>
            <a:ext cx="1424066" cy="230832"/>
          </a:xfrm>
          <a:prstGeom prst="rect">
            <a:avLst/>
          </a:prstGeom>
          <a:noFill/>
        </p:spPr>
        <p:txBody>
          <a:bodyPr wrap="square" rtlCol="0">
            <a:spAutoFit/>
          </a:bodyPr>
          <a:lstStyle/>
          <a:p>
            <a:r>
              <a:rPr lang="en-GB" sz="900" dirty="0">
                <a:solidFill>
                  <a:schemeClr val="bg1"/>
                </a:solidFill>
              </a:rPr>
              <a:t>Photo: James West</a:t>
            </a:r>
          </a:p>
        </p:txBody>
      </p:sp>
      <p:sp>
        <p:nvSpPr>
          <p:cNvPr id="3" name="TextBox 2"/>
          <p:cNvSpPr txBox="1"/>
          <p:nvPr/>
        </p:nvSpPr>
        <p:spPr>
          <a:xfrm>
            <a:off x="6233823" y="6078081"/>
            <a:ext cx="2773018" cy="642575"/>
          </a:xfrm>
          <a:prstGeom prst="rect">
            <a:avLst/>
          </a:prstGeom>
          <a:noFill/>
          <a:ln>
            <a:solidFill>
              <a:schemeClr val="bg1"/>
            </a:solidFill>
          </a:ln>
        </p:spPr>
        <p:txBody>
          <a:bodyPr wrap="square" rtlCol="0">
            <a:spAutoFit/>
          </a:bodyPr>
          <a:lstStyle/>
          <a:p>
            <a:r>
              <a:rPr lang="en-GB" dirty="0">
                <a:solidFill>
                  <a:schemeClr val="bg1"/>
                </a:solidFill>
                <a:latin typeface="Comic Sans MS" charset="0"/>
                <a:ea typeface="Comic Sans MS" charset="0"/>
                <a:cs typeface="Comic Sans MS" charset="0"/>
              </a:rPr>
              <a:t>Photographed at Knepp Wildland, East Sussex</a:t>
            </a:r>
          </a:p>
        </p:txBody>
      </p:sp>
    </p:spTree>
    <p:extLst>
      <p:ext uri="{BB962C8B-B14F-4D97-AF65-F5344CB8AC3E}">
        <p14:creationId xmlns:p14="http://schemas.microsoft.com/office/powerpoint/2010/main" val="432948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529" y="148029"/>
            <a:ext cx="8693427" cy="1143000"/>
          </a:xfrm>
        </p:spPr>
        <p:txBody>
          <a:bodyPr>
            <a:normAutofit fontScale="90000"/>
          </a:bodyPr>
          <a:lstStyle/>
          <a:p>
            <a:r>
              <a:rPr lang="en-GB" b="1" dirty="0">
                <a:solidFill>
                  <a:srgbClr val="00B050"/>
                </a:solidFill>
                <a:latin typeface="Comic Sans MS" charset="0"/>
                <a:ea typeface="Comic Sans MS" charset="0"/>
                <a:cs typeface="Comic Sans MS" charset="0"/>
              </a:rPr>
              <a:t>Green woodpeckers </a:t>
            </a:r>
            <a:r>
              <a:rPr lang="en-GB" dirty="0">
                <a:latin typeface="Comic Sans MS" charset="0"/>
                <a:ea typeface="Comic Sans MS" charset="0"/>
                <a:cs typeface="Comic Sans MS" charset="0"/>
              </a:rPr>
              <a:t>breed in holes they have pecked in dead wood</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26014" t="17496" b="4150"/>
          <a:stretch/>
        </p:blipFill>
        <p:spPr>
          <a:xfrm>
            <a:off x="0" y="1417638"/>
            <a:ext cx="9139028" cy="5444198"/>
          </a:xfrm>
        </p:spPr>
      </p:pic>
      <p:sp>
        <p:nvSpPr>
          <p:cNvPr id="6" name="TextBox 5"/>
          <p:cNvSpPr txBox="1"/>
          <p:nvPr/>
        </p:nvSpPr>
        <p:spPr>
          <a:xfrm>
            <a:off x="7765366" y="6330462"/>
            <a:ext cx="921434" cy="230832"/>
          </a:xfrm>
          <a:prstGeom prst="rect">
            <a:avLst/>
          </a:prstGeom>
          <a:noFill/>
        </p:spPr>
        <p:txBody>
          <a:bodyPr wrap="square" rtlCol="0">
            <a:spAutoFit/>
          </a:bodyPr>
          <a:lstStyle/>
          <a:p>
            <a:r>
              <a:rPr lang="en-GB" sz="900" dirty="0">
                <a:solidFill>
                  <a:schemeClr val="bg1"/>
                </a:solidFill>
              </a:rPr>
              <a:t>Photo: Tom Lee</a:t>
            </a:r>
          </a:p>
        </p:txBody>
      </p:sp>
    </p:spTree>
    <p:extLst>
      <p:ext uri="{BB962C8B-B14F-4D97-AF65-F5344CB8AC3E}">
        <p14:creationId xmlns:p14="http://schemas.microsoft.com/office/powerpoint/2010/main" val="10098094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8474" y="168812"/>
            <a:ext cx="8947052" cy="800219"/>
          </a:xfrm>
          <a:prstGeom prst="rect">
            <a:avLst/>
          </a:prstGeom>
          <a:noFill/>
        </p:spPr>
        <p:txBody>
          <a:bodyPr wrap="square" rtlCol="0">
            <a:spAutoFit/>
          </a:bodyPr>
          <a:lstStyle/>
          <a:p>
            <a:pPr algn="ctr"/>
            <a:r>
              <a:rPr lang="en-GB" sz="2300" b="1" dirty="0">
                <a:solidFill>
                  <a:srgbClr val="00B050"/>
                </a:solidFill>
                <a:latin typeface="Comic Sans MS" charset="0"/>
                <a:ea typeface="Comic Sans MS" charset="0"/>
                <a:cs typeface="Comic Sans MS" charset="0"/>
              </a:rPr>
              <a:t>Rye Harbour Nature Reserve </a:t>
            </a:r>
            <a:r>
              <a:rPr lang="en-GB" sz="2300" dirty="0">
                <a:latin typeface="Comic Sans MS" charset="0"/>
                <a:ea typeface="Comic Sans MS" charset="0"/>
                <a:cs typeface="Comic Sans MS" charset="0"/>
              </a:rPr>
              <a:t>- take your binoculars and from 5 bird hides look out for rare ducks, terns, gulls &amp; other birds. </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b="15693"/>
          <a:stretch/>
        </p:blipFill>
        <p:spPr>
          <a:xfrm>
            <a:off x="0" y="1076178"/>
            <a:ext cx="9144000" cy="5781822"/>
          </a:xfrm>
          <a:prstGeom prst="rect">
            <a:avLst/>
          </a:prstGeom>
        </p:spPr>
      </p:pic>
      <p:sp>
        <p:nvSpPr>
          <p:cNvPr id="8" name="TextBox 7"/>
          <p:cNvSpPr txBox="1"/>
          <p:nvPr/>
        </p:nvSpPr>
        <p:spPr>
          <a:xfrm>
            <a:off x="7498080" y="6330462"/>
            <a:ext cx="1266092" cy="230832"/>
          </a:xfrm>
          <a:prstGeom prst="rect">
            <a:avLst/>
          </a:prstGeom>
          <a:noFill/>
        </p:spPr>
        <p:txBody>
          <a:bodyPr wrap="square" rtlCol="0">
            <a:spAutoFit/>
          </a:bodyPr>
          <a:lstStyle/>
          <a:p>
            <a:r>
              <a:rPr lang="en-GB" sz="900" dirty="0">
                <a:solidFill>
                  <a:schemeClr val="bg1"/>
                </a:solidFill>
              </a:rPr>
              <a:t>Photo: Brian Adamson</a:t>
            </a:r>
          </a:p>
        </p:txBody>
      </p:sp>
    </p:spTree>
    <p:extLst>
      <p:ext uri="{BB962C8B-B14F-4D97-AF65-F5344CB8AC3E}">
        <p14:creationId xmlns:p14="http://schemas.microsoft.com/office/powerpoint/2010/main" val="13824901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8643"/>
            <a:ext cx="9031458" cy="1143000"/>
          </a:xfrm>
        </p:spPr>
        <p:txBody>
          <a:bodyPr>
            <a:noAutofit/>
          </a:bodyPr>
          <a:lstStyle/>
          <a:p>
            <a:r>
              <a:rPr lang="en-GB" sz="2600" dirty="0">
                <a:latin typeface="Comic Sans MS" charset="0"/>
                <a:ea typeface="Comic Sans MS" charset="0"/>
                <a:cs typeface="Comic Sans MS" charset="0"/>
              </a:rPr>
              <a:t>The </a:t>
            </a:r>
            <a:r>
              <a:rPr lang="en-GB" sz="2600" b="1" dirty="0">
                <a:solidFill>
                  <a:srgbClr val="00B050"/>
                </a:solidFill>
                <a:latin typeface="Comic Sans MS" charset="0"/>
                <a:ea typeface="Comic Sans MS" charset="0"/>
                <a:cs typeface="Comic Sans MS" charset="0"/>
              </a:rPr>
              <a:t>great spotted woodpecker </a:t>
            </a:r>
            <a:r>
              <a:rPr lang="en-GB" sz="2600" dirty="0">
                <a:latin typeface="Comic Sans MS" charset="0"/>
                <a:ea typeface="Comic Sans MS" charset="0"/>
                <a:cs typeface="Comic Sans MS" charset="0"/>
              </a:rPr>
              <a:t>(left) and </a:t>
            </a:r>
            <a:r>
              <a:rPr lang="en-GB" sz="2600" b="1" dirty="0">
                <a:solidFill>
                  <a:srgbClr val="00B050"/>
                </a:solidFill>
                <a:latin typeface="Comic Sans MS" charset="0"/>
                <a:ea typeface="Comic Sans MS" charset="0"/>
                <a:cs typeface="Comic Sans MS" charset="0"/>
              </a:rPr>
              <a:t>lesser spotted woodpecker </a:t>
            </a:r>
            <a:r>
              <a:rPr lang="en-GB" sz="2600" dirty="0">
                <a:latin typeface="Comic Sans MS" charset="0"/>
                <a:ea typeface="Comic Sans MS" charset="0"/>
                <a:cs typeface="Comic Sans MS" charset="0"/>
              </a:rPr>
              <a:t>(right) can be hard to tell apart – the great spotted woodpecker has a large white shoulder patch</a:t>
            </a:r>
          </a:p>
        </p:txBody>
      </p:sp>
      <p:sp>
        <p:nvSpPr>
          <p:cNvPr id="5" name="TextBox 4"/>
          <p:cNvSpPr txBox="1"/>
          <p:nvPr/>
        </p:nvSpPr>
        <p:spPr>
          <a:xfrm>
            <a:off x="2593298" y="6550701"/>
            <a:ext cx="929391" cy="215444"/>
          </a:xfrm>
          <a:prstGeom prst="rect">
            <a:avLst/>
          </a:prstGeom>
          <a:noFill/>
        </p:spPr>
        <p:txBody>
          <a:bodyPr wrap="square" rtlCol="0">
            <a:spAutoFit/>
          </a:bodyPr>
          <a:lstStyle/>
          <a:p>
            <a:r>
              <a:rPr lang="en-GB" sz="800" dirty="0">
                <a:solidFill>
                  <a:schemeClr val="bg1"/>
                </a:solidFill>
              </a:rPr>
              <a:t>Photo: Tom Lee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20163" t="13382" b="5589"/>
          <a:stretch/>
        </p:blipFill>
        <p:spPr>
          <a:xfrm>
            <a:off x="5080511" y="1359168"/>
            <a:ext cx="4063489" cy="5498832"/>
          </a:xfrm>
          <a:prstGeom prst="rect">
            <a:avLst/>
          </a:prstGeom>
        </p:spPr>
      </p:pic>
      <p:sp>
        <p:nvSpPr>
          <p:cNvPr id="8" name="TextBox 7"/>
          <p:cNvSpPr txBox="1"/>
          <p:nvPr/>
        </p:nvSpPr>
        <p:spPr>
          <a:xfrm>
            <a:off x="5466103" y="6504534"/>
            <a:ext cx="946919" cy="215444"/>
          </a:xfrm>
          <a:prstGeom prst="rect">
            <a:avLst/>
          </a:prstGeom>
          <a:noFill/>
        </p:spPr>
        <p:txBody>
          <a:bodyPr wrap="square" rtlCol="0">
            <a:spAutoFit/>
          </a:bodyPr>
          <a:lstStyle/>
          <a:p>
            <a:r>
              <a:rPr lang="en-GB" sz="800" dirty="0">
                <a:solidFill>
                  <a:schemeClr val="bg1"/>
                </a:solidFill>
              </a:rPr>
              <a:t>Photo: Sue Cro</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8029" b="5588"/>
          <a:stretch/>
        </p:blipFill>
        <p:spPr>
          <a:xfrm>
            <a:off x="0" y="1352871"/>
            <a:ext cx="4079631" cy="5501025"/>
          </a:xfrm>
          <a:prstGeom prst="rect">
            <a:avLst/>
          </a:prstGeom>
        </p:spPr>
      </p:pic>
      <p:sp>
        <p:nvSpPr>
          <p:cNvPr id="9" name="TextBox 8"/>
          <p:cNvSpPr txBox="1"/>
          <p:nvPr/>
        </p:nvSpPr>
        <p:spPr>
          <a:xfrm>
            <a:off x="2890333" y="6550701"/>
            <a:ext cx="947838" cy="338554"/>
          </a:xfrm>
          <a:prstGeom prst="rect">
            <a:avLst/>
          </a:prstGeom>
          <a:noFill/>
        </p:spPr>
        <p:txBody>
          <a:bodyPr wrap="square" rtlCol="0">
            <a:spAutoFit/>
          </a:bodyPr>
          <a:lstStyle/>
          <a:p>
            <a:r>
              <a:rPr lang="en-GB" sz="800" dirty="0">
                <a:solidFill>
                  <a:schemeClr val="bg1"/>
                </a:solidFill>
              </a:rPr>
              <a:t>Photo: Tom Lee</a:t>
            </a:r>
          </a:p>
          <a:p>
            <a:endParaRPr lang="en-GB" sz="800" dirty="0"/>
          </a:p>
        </p:txBody>
      </p:sp>
    </p:spTree>
    <p:extLst>
      <p:ext uri="{BB962C8B-B14F-4D97-AF65-F5344CB8AC3E}">
        <p14:creationId xmlns:p14="http://schemas.microsoft.com/office/powerpoint/2010/main" val="18758180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3958"/>
            <a:ext cx="9144000" cy="1143000"/>
          </a:xfrm>
        </p:spPr>
        <p:txBody>
          <a:bodyPr>
            <a:noAutofit/>
          </a:bodyPr>
          <a:lstStyle/>
          <a:p>
            <a:r>
              <a:rPr lang="en-GB" sz="3400" dirty="0">
                <a:latin typeface="Comic Sans MS" charset="0"/>
                <a:ea typeface="Comic Sans MS" charset="0"/>
                <a:cs typeface="Comic Sans MS" charset="0"/>
              </a:rPr>
              <a:t>The </a:t>
            </a:r>
            <a:r>
              <a:rPr lang="en-GB" sz="3400" b="1" dirty="0">
                <a:solidFill>
                  <a:srgbClr val="00B050"/>
                </a:solidFill>
                <a:latin typeface="Comic Sans MS" charset="0"/>
                <a:ea typeface="Comic Sans MS" charset="0"/>
                <a:cs typeface="Comic Sans MS" charset="0"/>
              </a:rPr>
              <a:t>skylark’s</a:t>
            </a:r>
            <a:r>
              <a:rPr lang="en-GB" sz="3400" dirty="0">
                <a:latin typeface="Comic Sans MS" charset="0"/>
                <a:ea typeface="Comic Sans MS" charset="0"/>
                <a:cs typeface="Comic Sans MS" charset="0"/>
              </a:rPr>
              <a:t> recent and dramatic population decline has put it on the </a:t>
            </a:r>
            <a:r>
              <a:rPr lang="en-GB" sz="3400" dirty="0">
                <a:solidFill>
                  <a:srgbClr val="FF0000"/>
                </a:solidFill>
                <a:latin typeface="Comic Sans MS" charset="0"/>
                <a:ea typeface="Comic Sans MS" charset="0"/>
                <a:cs typeface="Comic Sans MS" charset="0"/>
              </a:rPr>
              <a:t>red list</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1068" t="1182" r="-1068" b="7697"/>
          <a:stretch/>
        </p:blipFill>
        <p:spPr>
          <a:xfrm>
            <a:off x="0" y="1417638"/>
            <a:ext cx="9281767" cy="5451231"/>
          </a:xfrm>
        </p:spPr>
      </p:pic>
      <p:sp>
        <p:nvSpPr>
          <p:cNvPr id="5" name="TextBox 4"/>
          <p:cNvSpPr txBox="1"/>
          <p:nvPr/>
        </p:nvSpPr>
        <p:spPr>
          <a:xfrm>
            <a:off x="7709095" y="6457071"/>
            <a:ext cx="977705" cy="230832"/>
          </a:xfrm>
          <a:prstGeom prst="rect">
            <a:avLst/>
          </a:prstGeom>
          <a:noFill/>
        </p:spPr>
        <p:txBody>
          <a:bodyPr wrap="square" rtlCol="0">
            <a:spAutoFit/>
          </a:bodyPr>
          <a:lstStyle/>
          <a:p>
            <a:r>
              <a:rPr lang="en-GB" sz="900" dirty="0">
                <a:solidFill>
                  <a:schemeClr val="bg1"/>
                </a:solidFill>
              </a:rPr>
              <a:t>Photo: Tom Lee</a:t>
            </a:r>
          </a:p>
        </p:txBody>
      </p:sp>
      <p:sp>
        <p:nvSpPr>
          <p:cNvPr id="3" name="TextBox 2"/>
          <p:cNvSpPr txBox="1"/>
          <p:nvPr/>
        </p:nvSpPr>
        <p:spPr>
          <a:xfrm>
            <a:off x="6864625" y="2136861"/>
            <a:ext cx="2113723" cy="1200329"/>
          </a:xfrm>
          <a:prstGeom prst="rect">
            <a:avLst/>
          </a:prstGeom>
          <a:noFill/>
          <a:ln>
            <a:solidFill>
              <a:schemeClr val="bg1"/>
            </a:solidFill>
          </a:ln>
        </p:spPr>
        <p:txBody>
          <a:bodyPr wrap="square" rtlCol="0">
            <a:spAutoFit/>
          </a:bodyPr>
          <a:lstStyle/>
          <a:p>
            <a:r>
              <a:rPr lang="en-GB" dirty="0">
                <a:solidFill>
                  <a:schemeClr val="bg1"/>
                </a:solidFill>
                <a:latin typeface="Comic Sans MS" charset="0"/>
                <a:ea typeface="Comic Sans MS" charset="0"/>
                <a:cs typeface="Comic Sans MS" charset="0"/>
              </a:rPr>
              <a:t>Pictured starting its long climb at Seaford Head,  East Sussex</a:t>
            </a:r>
            <a:endParaRPr lang="en-GB" dirty="0">
              <a:solidFill>
                <a:schemeClr val="bg1"/>
              </a:solidFill>
            </a:endParaRPr>
          </a:p>
        </p:txBody>
      </p:sp>
    </p:spTree>
    <p:extLst>
      <p:ext uri="{BB962C8B-B14F-4D97-AF65-F5344CB8AC3E}">
        <p14:creationId xmlns:p14="http://schemas.microsoft.com/office/powerpoint/2010/main" val="1465737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676" y="131355"/>
            <a:ext cx="8835107" cy="1143000"/>
          </a:xfrm>
        </p:spPr>
        <p:txBody>
          <a:bodyPr>
            <a:noAutofit/>
          </a:bodyPr>
          <a:lstStyle/>
          <a:p>
            <a:r>
              <a:rPr lang="en-GB" sz="3200" dirty="0">
                <a:latin typeface="Comic Sans MS" charset="0"/>
                <a:ea typeface="Comic Sans MS" charset="0"/>
                <a:cs typeface="Comic Sans MS" charset="0"/>
              </a:rPr>
              <a:t>The </a:t>
            </a:r>
            <a:r>
              <a:rPr lang="en-GB" sz="3200" b="1" dirty="0">
                <a:solidFill>
                  <a:srgbClr val="00B050"/>
                </a:solidFill>
                <a:latin typeface="Comic Sans MS" charset="0"/>
                <a:ea typeface="Comic Sans MS" charset="0"/>
                <a:cs typeface="Comic Sans MS" charset="0"/>
              </a:rPr>
              <a:t>swallow</a:t>
            </a:r>
            <a:r>
              <a:rPr lang="en-GB" sz="3200" dirty="0">
                <a:latin typeface="Comic Sans MS" charset="0"/>
                <a:ea typeface="Comic Sans MS" charset="0"/>
                <a:cs typeface="Comic Sans MS" charset="0"/>
              </a:rPr>
              <a:t> (left) and </a:t>
            </a:r>
            <a:r>
              <a:rPr lang="en-GB" sz="3200" b="1" dirty="0">
                <a:solidFill>
                  <a:srgbClr val="00B050"/>
                </a:solidFill>
                <a:latin typeface="Comic Sans MS" charset="0"/>
                <a:ea typeface="Comic Sans MS" charset="0"/>
                <a:cs typeface="Comic Sans MS" charset="0"/>
              </a:rPr>
              <a:t>house martin </a:t>
            </a:r>
            <a:r>
              <a:rPr lang="en-GB" sz="3200" dirty="0">
                <a:latin typeface="Comic Sans MS" charset="0"/>
                <a:ea typeface="Comic Sans MS" charset="0"/>
                <a:cs typeface="Comic Sans MS" charset="0"/>
              </a:rPr>
              <a:t>(right) are common summer visitors to Sussex</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3307908"/>
            <a:ext cx="5247249" cy="3550092"/>
          </a:xfrm>
        </p:spPr>
      </p:pic>
      <p:sp>
        <p:nvSpPr>
          <p:cNvPr id="5" name="TextBox 4"/>
          <p:cNvSpPr txBox="1"/>
          <p:nvPr/>
        </p:nvSpPr>
        <p:spPr>
          <a:xfrm>
            <a:off x="4051495" y="6499274"/>
            <a:ext cx="1386059" cy="215444"/>
          </a:xfrm>
          <a:prstGeom prst="rect">
            <a:avLst/>
          </a:prstGeom>
          <a:noFill/>
        </p:spPr>
        <p:txBody>
          <a:bodyPr wrap="square" rtlCol="0">
            <a:spAutoFit/>
          </a:bodyPr>
          <a:lstStyle/>
          <a:p>
            <a:r>
              <a:rPr lang="en-GB" sz="800" dirty="0">
                <a:solidFill>
                  <a:schemeClr val="bg1"/>
                </a:solidFill>
              </a:rPr>
              <a:t>Photo: Natural England</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5736" y="1351729"/>
            <a:ext cx="4958264" cy="3548257"/>
          </a:xfrm>
          <a:prstGeom prst="rect">
            <a:avLst/>
          </a:prstGeom>
          <a:ln>
            <a:solidFill>
              <a:schemeClr val="bg1"/>
            </a:solidFill>
          </a:ln>
        </p:spPr>
      </p:pic>
      <p:sp>
        <p:nvSpPr>
          <p:cNvPr id="7" name="TextBox 6"/>
          <p:cNvSpPr txBox="1"/>
          <p:nvPr/>
        </p:nvSpPr>
        <p:spPr>
          <a:xfrm>
            <a:off x="7709095" y="4684542"/>
            <a:ext cx="1266689" cy="215444"/>
          </a:xfrm>
          <a:prstGeom prst="rect">
            <a:avLst/>
          </a:prstGeom>
          <a:noFill/>
        </p:spPr>
        <p:txBody>
          <a:bodyPr wrap="square" rtlCol="0">
            <a:spAutoFit/>
          </a:bodyPr>
          <a:lstStyle/>
          <a:p>
            <a:r>
              <a:rPr lang="en-GB" sz="800" dirty="0">
                <a:solidFill>
                  <a:schemeClr val="bg1"/>
                </a:solidFill>
              </a:rPr>
              <a:t>Photo: Kentish Plumber</a:t>
            </a:r>
          </a:p>
        </p:txBody>
      </p:sp>
    </p:spTree>
    <p:extLst>
      <p:ext uri="{BB962C8B-B14F-4D97-AF65-F5344CB8AC3E}">
        <p14:creationId xmlns:p14="http://schemas.microsoft.com/office/powerpoint/2010/main" val="16794755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584"/>
            <a:ext cx="9144000" cy="1143000"/>
          </a:xfrm>
        </p:spPr>
        <p:txBody>
          <a:bodyPr>
            <a:noAutofit/>
          </a:bodyPr>
          <a:lstStyle/>
          <a:p>
            <a:r>
              <a:rPr lang="en-GB" sz="2900" dirty="0">
                <a:latin typeface="Comic Sans MS" charset="0"/>
                <a:ea typeface="Comic Sans MS" charset="0"/>
                <a:cs typeface="Comic Sans MS" charset="0"/>
              </a:rPr>
              <a:t>The </a:t>
            </a:r>
            <a:r>
              <a:rPr lang="en-GB" sz="2900" b="1" dirty="0">
                <a:solidFill>
                  <a:srgbClr val="00B050"/>
                </a:solidFill>
                <a:latin typeface="Comic Sans MS" charset="0"/>
                <a:ea typeface="Comic Sans MS" charset="0"/>
                <a:cs typeface="Comic Sans MS" charset="0"/>
              </a:rPr>
              <a:t>grey wagtail </a:t>
            </a:r>
            <a:r>
              <a:rPr lang="en-GB" sz="2900" dirty="0">
                <a:latin typeface="Comic Sans MS" charset="0"/>
                <a:ea typeface="Comic Sans MS" charset="0"/>
                <a:cs typeface="Comic Sans MS" charset="0"/>
              </a:rPr>
              <a:t>is more colourful than its name suggests, with a distinctive lemon yellow under-tail </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b="6574"/>
          <a:stretch/>
        </p:blipFill>
        <p:spPr>
          <a:xfrm>
            <a:off x="0" y="1279853"/>
            <a:ext cx="9149752" cy="5697416"/>
          </a:xfrm>
        </p:spPr>
      </p:pic>
      <p:sp>
        <p:nvSpPr>
          <p:cNvPr id="5" name="TextBox 4"/>
          <p:cNvSpPr txBox="1"/>
          <p:nvPr/>
        </p:nvSpPr>
        <p:spPr>
          <a:xfrm>
            <a:off x="7455877" y="6428935"/>
            <a:ext cx="1069145" cy="230832"/>
          </a:xfrm>
          <a:prstGeom prst="rect">
            <a:avLst/>
          </a:prstGeom>
          <a:noFill/>
        </p:spPr>
        <p:txBody>
          <a:bodyPr wrap="square" rtlCol="0">
            <a:spAutoFit/>
          </a:bodyPr>
          <a:lstStyle/>
          <a:p>
            <a:r>
              <a:rPr lang="en-GB" sz="900" dirty="0">
                <a:solidFill>
                  <a:schemeClr val="bg1"/>
                </a:solidFill>
              </a:rPr>
              <a:t>Photo: Bill Kirby1</a:t>
            </a:r>
          </a:p>
        </p:txBody>
      </p:sp>
      <p:sp>
        <p:nvSpPr>
          <p:cNvPr id="3" name="TextBox 2"/>
          <p:cNvSpPr txBox="1"/>
          <p:nvPr/>
        </p:nvSpPr>
        <p:spPr>
          <a:xfrm>
            <a:off x="382987" y="6105769"/>
            <a:ext cx="3670853" cy="646331"/>
          </a:xfrm>
          <a:prstGeom prst="rect">
            <a:avLst/>
          </a:prstGeom>
          <a:noFill/>
          <a:ln>
            <a:solidFill>
              <a:schemeClr val="bg1"/>
            </a:solidFill>
          </a:ln>
        </p:spPr>
        <p:txBody>
          <a:bodyPr wrap="square" rtlCol="0">
            <a:spAutoFit/>
          </a:bodyPr>
          <a:lstStyle/>
          <a:p>
            <a:r>
              <a:rPr lang="en-GB" dirty="0">
                <a:solidFill>
                  <a:schemeClr val="bg1"/>
                </a:solidFill>
                <a:latin typeface="Comic Sans MS" charset="0"/>
                <a:ea typeface="Comic Sans MS" charset="0"/>
                <a:cs typeface="Comic Sans MS" charset="0"/>
              </a:rPr>
              <a:t>Photographed at Warnham Local Nature Reserve, West Sussex</a:t>
            </a:r>
          </a:p>
        </p:txBody>
      </p:sp>
    </p:spTree>
    <p:extLst>
      <p:ext uri="{BB962C8B-B14F-4D97-AF65-F5344CB8AC3E}">
        <p14:creationId xmlns:p14="http://schemas.microsoft.com/office/powerpoint/2010/main" val="11223185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4541"/>
            <a:ext cx="9143999" cy="1143000"/>
          </a:xfrm>
        </p:spPr>
        <p:txBody>
          <a:bodyPr>
            <a:noAutofit/>
          </a:bodyPr>
          <a:lstStyle/>
          <a:p>
            <a:r>
              <a:rPr lang="en-GB" sz="3100" dirty="0">
                <a:latin typeface="Comic Sans MS" charset="0"/>
                <a:ea typeface="Comic Sans MS" charset="0"/>
                <a:cs typeface="Comic Sans MS" charset="0"/>
              </a:rPr>
              <a:t>The </a:t>
            </a:r>
            <a:r>
              <a:rPr lang="en-GB" sz="3100" b="1" dirty="0">
                <a:solidFill>
                  <a:srgbClr val="00B050"/>
                </a:solidFill>
                <a:latin typeface="Comic Sans MS" charset="0"/>
                <a:ea typeface="Comic Sans MS" charset="0"/>
                <a:cs typeface="Comic Sans MS" charset="0"/>
              </a:rPr>
              <a:t>meadow pipit </a:t>
            </a:r>
            <a:r>
              <a:rPr lang="en-GB" sz="3100" dirty="0">
                <a:latin typeface="Comic Sans MS" charset="0"/>
                <a:ea typeface="Comic Sans MS" charset="0"/>
                <a:cs typeface="Comic Sans MS" charset="0"/>
              </a:rPr>
              <a:t>is the most common songbird in upland areas and has a high piping call</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0668"/>
          <a:stretch/>
        </p:blipFill>
        <p:spPr>
          <a:xfrm>
            <a:off x="1" y="1417638"/>
            <a:ext cx="9144000" cy="5440362"/>
          </a:xfrm>
        </p:spPr>
      </p:pic>
      <p:sp>
        <p:nvSpPr>
          <p:cNvPr id="5" name="TextBox 4"/>
          <p:cNvSpPr txBox="1"/>
          <p:nvPr/>
        </p:nvSpPr>
        <p:spPr>
          <a:xfrm>
            <a:off x="7371470" y="6457071"/>
            <a:ext cx="1315329" cy="230832"/>
          </a:xfrm>
          <a:prstGeom prst="rect">
            <a:avLst/>
          </a:prstGeom>
          <a:noFill/>
        </p:spPr>
        <p:txBody>
          <a:bodyPr wrap="square" rtlCol="0">
            <a:spAutoFit/>
          </a:bodyPr>
          <a:lstStyle/>
          <a:p>
            <a:r>
              <a:rPr lang="en-GB" sz="900" dirty="0">
                <a:solidFill>
                  <a:schemeClr val="bg1"/>
                </a:solidFill>
              </a:rPr>
              <a:t>Photo: Kentish Plumber</a:t>
            </a:r>
          </a:p>
        </p:txBody>
      </p:sp>
      <p:sp>
        <p:nvSpPr>
          <p:cNvPr id="3" name="TextBox 2"/>
          <p:cNvSpPr txBox="1"/>
          <p:nvPr/>
        </p:nvSpPr>
        <p:spPr>
          <a:xfrm>
            <a:off x="396240" y="2194560"/>
            <a:ext cx="2651760" cy="1015663"/>
          </a:xfrm>
          <a:prstGeom prst="rect">
            <a:avLst/>
          </a:prstGeom>
          <a:noFill/>
          <a:ln>
            <a:solidFill>
              <a:schemeClr val="bg1"/>
            </a:solidFill>
          </a:ln>
        </p:spPr>
        <p:txBody>
          <a:bodyPr wrap="square" rtlCol="0">
            <a:spAutoFit/>
          </a:bodyPr>
          <a:lstStyle/>
          <a:p>
            <a:r>
              <a:rPr lang="en-GB" sz="2000" dirty="0">
                <a:solidFill>
                  <a:schemeClr val="bg1"/>
                </a:solidFill>
                <a:latin typeface="Comic Sans MS" charset="0"/>
                <a:ea typeface="Comic Sans MS" charset="0"/>
                <a:cs typeface="Comic Sans MS" charset="0"/>
              </a:rPr>
              <a:t>Photographed at Ashdown Forest, High Weald, Sussex</a:t>
            </a:r>
            <a:endParaRPr lang="en-GB" sz="2000" dirty="0">
              <a:solidFill>
                <a:schemeClr val="bg1"/>
              </a:solidFill>
            </a:endParaRPr>
          </a:p>
        </p:txBody>
      </p:sp>
    </p:spTree>
    <p:extLst>
      <p:ext uri="{BB962C8B-B14F-4D97-AF65-F5344CB8AC3E}">
        <p14:creationId xmlns:p14="http://schemas.microsoft.com/office/powerpoint/2010/main" val="3909656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677" y="153230"/>
            <a:ext cx="8546123" cy="1143000"/>
          </a:xfrm>
        </p:spPr>
        <p:txBody>
          <a:bodyPr>
            <a:noAutofit/>
          </a:bodyPr>
          <a:lstStyle/>
          <a:p>
            <a:r>
              <a:rPr lang="en-GB" sz="3200" dirty="0">
                <a:latin typeface="Comic Sans MS" charset="0"/>
                <a:ea typeface="Comic Sans MS" charset="0"/>
                <a:cs typeface="Comic Sans MS" charset="0"/>
              </a:rPr>
              <a:t>The </a:t>
            </a:r>
            <a:r>
              <a:rPr lang="en-GB" sz="3200" b="1" dirty="0">
                <a:solidFill>
                  <a:srgbClr val="00B050"/>
                </a:solidFill>
                <a:latin typeface="Comic Sans MS" charset="0"/>
                <a:ea typeface="Comic Sans MS" charset="0"/>
                <a:cs typeface="Comic Sans MS" charset="0"/>
              </a:rPr>
              <a:t>pied wagtail </a:t>
            </a:r>
            <a:r>
              <a:rPr lang="en-GB" sz="3200" dirty="0">
                <a:latin typeface="Comic Sans MS" charset="0"/>
                <a:ea typeface="Comic Sans MS" charset="0"/>
                <a:cs typeface="Comic Sans MS" charset="0"/>
              </a:rPr>
              <a:t>(left) and </a:t>
            </a:r>
            <a:r>
              <a:rPr lang="en-GB" sz="3200" b="1" dirty="0">
                <a:solidFill>
                  <a:srgbClr val="00B050"/>
                </a:solidFill>
                <a:latin typeface="Comic Sans MS" charset="0"/>
                <a:ea typeface="Comic Sans MS" charset="0"/>
                <a:cs typeface="Comic Sans MS" charset="0"/>
              </a:rPr>
              <a:t>yellow wagtail </a:t>
            </a:r>
            <a:r>
              <a:rPr lang="en-GB" sz="3200" dirty="0">
                <a:latin typeface="Comic Sans MS" charset="0"/>
                <a:ea typeface="Comic Sans MS" charset="0"/>
                <a:cs typeface="Comic Sans MS" charset="0"/>
              </a:rPr>
              <a:t>(right) are both small and long-tailed but have very different colourings </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 r="8088" b="22816"/>
          <a:stretch/>
        </p:blipFill>
        <p:spPr>
          <a:xfrm>
            <a:off x="3798277" y="3021219"/>
            <a:ext cx="5345723" cy="3839375"/>
          </a:xfrm>
        </p:spPr>
      </p:pic>
      <p:sp>
        <p:nvSpPr>
          <p:cNvPr id="5" name="TextBox 4"/>
          <p:cNvSpPr txBox="1"/>
          <p:nvPr/>
        </p:nvSpPr>
        <p:spPr>
          <a:xfrm>
            <a:off x="4832253" y="6600442"/>
            <a:ext cx="1160585" cy="215444"/>
          </a:xfrm>
          <a:prstGeom prst="rect">
            <a:avLst/>
          </a:prstGeom>
          <a:noFill/>
        </p:spPr>
        <p:txBody>
          <a:bodyPr wrap="square" rtlCol="0">
            <a:spAutoFit/>
          </a:bodyPr>
          <a:lstStyle/>
          <a:p>
            <a:r>
              <a:rPr lang="en-GB" sz="800" dirty="0">
                <a:solidFill>
                  <a:schemeClr val="bg1"/>
                </a:solidFill>
              </a:rPr>
              <a:t>Photo: Rich Mooney</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4525" r="10063" b="10672"/>
          <a:stretch/>
        </p:blipFill>
        <p:spPr>
          <a:xfrm>
            <a:off x="0" y="1502044"/>
            <a:ext cx="5201870" cy="3646731"/>
          </a:xfrm>
          <a:prstGeom prst="rect">
            <a:avLst/>
          </a:prstGeom>
          <a:ln>
            <a:solidFill>
              <a:schemeClr val="bg1"/>
            </a:solidFill>
          </a:ln>
        </p:spPr>
      </p:pic>
      <p:sp>
        <p:nvSpPr>
          <p:cNvPr id="10" name="TextBox 9"/>
          <p:cNvSpPr txBox="1"/>
          <p:nvPr/>
        </p:nvSpPr>
        <p:spPr>
          <a:xfrm>
            <a:off x="295422" y="4832755"/>
            <a:ext cx="1280160" cy="215444"/>
          </a:xfrm>
          <a:prstGeom prst="rect">
            <a:avLst/>
          </a:prstGeom>
          <a:noFill/>
        </p:spPr>
        <p:txBody>
          <a:bodyPr wrap="square" rtlCol="0">
            <a:spAutoFit/>
          </a:bodyPr>
          <a:lstStyle/>
          <a:p>
            <a:r>
              <a:rPr lang="en-GB" sz="800" dirty="0">
                <a:solidFill>
                  <a:schemeClr val="bg1"/>
                </a:solidFill>
              </a:rPr>
              <a:t>Photo: Noel Reynolds</a:t>
            </a:r>
          </a:p>
        </p:txBody>
      </p:sp>
    </p:spTree>
    <p:extLst>
      <p:ext uri="{BB962C8B-B14F-4D97-AF65-F5344CB8AC3E}">
        <p14:creationId xmlns:p14="http://schemas.microsoft.com/office/powerpoint/2010/main" val="52489141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8467" t="22886" r="1436" b="9939"/>
          <a:stretch/>
        </p:blipFill>
        <p:spPr>
          <a:xfrm>
            <a:off x="-19512" y="0"/>
            <a:ext cx="9198591" cy="6858000"/>
          </a:xfrm>
        </p:spPr>
      </p:pic>
      <p:sp>
        <p:nvSpPr>
          <p:cNvPr id="5" name="TextBox 4"/>
          <p:cNvSpPr txBox="1"/>
          <p:nvPr/>
        </p:nvSpPr>
        <p:spPr>
          <a:xfrm>
            <a:off x="2124222" y="6457071"/>
            <a:ext cx="1266092" cy="230832"/>
          </a:xfrm>
          <a:prstGeom prst="rect">
            <a:avLst/>
          </a:prstGeom>
          <a:noFill/>
        </p:spPr>
        <p:txBody>
          <a:bodyPr wrap="square" rtlCol="0">
            <a:spAutoFit/>
          </a:bodyPr>
          <a:lstStyle/>
          <a:p>
            <a:r>
              <a:rPr lang="en-GB" sz="900" dirty="0">
                <a:solidFill>
                  <a:schemeClr val="bg1"/>
                </a:solidFill>
              </a:rPr>
              <a:t>Photo: Helen Haden</a:t>
            </a:r>
          </a:p>
        </p:txBody>
      </p:sp>
      <p:sp>
        <p:nvSpPr>
          <p:cNvPr id="6" name="TextBox 5"/>
          <p:cNvSpPr txBox="1"/>
          <p:nvPr/>
        </p:nvSpPr>
        <p:spPr>
          <a:xfrm>
            <a:off x="291545" y="274638"/>
            <a:ext cx="3390314" cy="4031873"/>
          </a:xfrm>
          <a:prstGeom prst="rect">
            <a:avLst/>
          </a:prstGeom>
          <a:noFill/>
        </p:spPr>
        <p:txBody>
          <a:bodyPr wrap="square" rtlCol="0">
            <a:spAutoFit/>
          </a:bodyPr>
          <a:lstStyle/>
          <a:p>
            <a:r>
              <a:rPr lang="en-GB" sz="3200" b="1" dirty="0">
                <a:solidFill>
                  <a:schemeClr val="bg1"/>
                </a:solidFill>
                <a:latin typeface="Comic Sans MS" charset="0"/>
                <a:ea typeface="Comic Sans MS" charset="0"/>
                <a:cs typeface="Comic Sans MS" charset="0"/>
              </a:rPr>
              <a:t>Robins </a:t>
            </a:r>
            <a:r>
              <a:rPr lang="en-GB" sz="3200" dirty="0">
                <a:solidFill>
                  <a:schemeClr val="bg1"/>
                </a:solidFill>
                <a:latin typeface="Comic Sans MS" charset="0"/>
                <a:ea typeface="Comic Sans MS" charset="0"/>
                <a:cs typeface="Comic Sans MS" charset="0"/>
              </a:rPr>
              <a:t>are the UK’s favourite bird!  </a:t>
            </a:r>
          </a:p>
          <a:p>
            <a:endParaRPr lang="en-GB" sz="3200" dirty="0">
              <a:solidFill>
                <a:schemeClr val="bg1"/>
              </a:solidFill>
              <a:latin typeface="Comic Sans MS" charset="0"/>
              <a:ea typeface="Comic Sans MS" charset="0"/>
              <a:cs typeface="Comic Sans MS" charset="0"/>
            </a:endParaRPr>
          </a:p>
          <a:p>
            <a:r>
              <a:rPr lang="en-GB" sz="3200" dirty="0">
                <a:solidFill>
                  <a:schemeClr val="bg1"/>
                </a:solidFill>
                <a:latin typeface="Comic Sans MS" charset="0"/>
                <a:ea typeface="Comic Sans MS" charset="0"/>
                <a:cs typeface="Comic Sans MS" charset="0"/>
              </a:rPr>
              <a:t>A familiar sight throughout the year, not just at Christmas</a:t>
            </a:r>
            <a:endParaRPr lang="en-GB" sz="3200" b="1" dirty="0">
              <a:solidFill>
                <a:schemeClr val="bg1"/>
              </a:solidFill>
              <a:latin typeface="Comic Sans MS" charset="0"/>
              <a:ea typeface="Comic Sans MS" charset="0"/>
              <a:cs typeface="Comic Sans MS" charset="0"/>
            </a:endParaRPr>
          </a:p>
        </p:txBody>
      </p:sp>
      <p:sp>
        <p:nvSpPr>
          <p:cNvPr id="3" name="TextBox 2"/>
          <p:cNvSpPr txBox="1"/>
          <p:nvPr/>
        </p:nvSpPr>
        <p:spPr>
          <a:xfrm>
            <a:off x="212035" y="5340626"/>
            <a:ext cx="3469824" cy="646331"/>
          </a:xfrm>
          <a:prstGeom prst="rect">
            <a:avLst/>
          </a:prstGeom>
          <a:noFill/>
          <a:ln>
            <a:solidFill>
              <a:schemeClr val="bg1"/>
            </a:solidFill>
          </a:ln>
        </p:spPr>
        <p:txBody>
          <a:bodyPr wrap="square" rtlCol="0">
            <a:spAutoFit/>
          </a:bodyPr>
          <a:lstStyle/>
          <a:p>
            <a:r>
              <a:rPr lang="en-GB" dirty="0">
                <a:solidFill>
                  <a:schemeClr val="bg1"/>
                </a:solidFill>
                <a:latin typeface="Comic Sans MS" charset="0"/>
                <a:ea typeface="Comic Sans MS" charset="0"/>
                <a:cs typeface="Comic Sans MS" charset="0"/>
              </a:rPr>
              <a:t>Spotted at the Arundel Wetland Centre, West Sussex</a:t>
            </a:r>
          </a:p>
        </p:txBody>
      </p:sp>
    </p:spTree>
    <p:extLst>
      <p:ext uri="{BB962C8B-B14F-4D97-AF65-F5344CB8AC3E}">
        <p14:creationId xmlns:p14="http://schemas.microsoft.com/office/powerpoint/2010/main" val="15782606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75491"/>
            <a:ext cx="9143999" cy="1143000"/>
          </a:xfrm>
        </p:spPr>
        <p:txBody>
          <a:bodyPr>
            <a:noAutofit/>
          </a:bodyPr>
          <a:lstStyle/>
          <a:p>
            <a:r>
              <a:rPr lang="en-GB" sz="3000" b="1" dirty="0">
                <a:solidFill>
                  <a:srgbClr val="00B050"/>
                </a:solidFill>
                <a:latin typeface="Comic Sans MS" charset="0"/>
                <a:ea typeface="Comic Sans MS" charset="0"/>
                <a:cs typeface="Comic Sans MS" charset="0"/>
              </a:rPr>
              <a:t>Nightingales </a:t>
            </a:r>
            <a:r>
              <a:rPr lang="en-GB" sz="3000" dirty="0">
                <a:latin typeface="Comic Sans MS" charset="0"/>
                <a:ea typeface="Comic Sans MS" charset="0"/>
                <a:cs typeface="Comic Sans MS" charset="0"/>
              </a:rPr>
              <a:t>are slightly larger than robins and are best known for their beautiful singing</a:t>
            </a:r>
            <a:br>
              <a:rPr lang="en-GB" sz="3000" dirty="0">
                <a:latin typeface="Comic Sans MS" charset="0"/>
                <a:ea typeface="Comic Sans MS" charset="0"/>
                <a:cs typeface="Comic Sans MS" charset="0"/>
              </a:rPr>
            </a:br>
            <a:endParaRPr lang="en-GB" sz="3000" dirty="0">
              <a:latin typeface="Comic Sans MS" charset="0"/>
              <a:ea typeface="Comic Sans MS" charset="0"/>
              <a:cs typeface="Comic Sans MS" charset="0"/>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1187" b="9448"/>
          <a:stretch/>
        </p:blipFill>
        <p:spPr>
          <a:xfrm>
            <a:off x="0" y="1230923"/>
            <a:ext cx="9144000" cy="5627077"/>
          </a:xfrm>
        </p:spPr>
      </p:pic>
      <p:sp>
        <p:nvSpPr>
          <p:cNvPr id="5" name="TextBox 4"/>
          <p:cNvSpPr txBox="1"/>
          <p:nvPr/>
        </p:nvSpPr>
        <p:spPr>
          <a:xfrm>
            <a:off x="323557" y="6485205"/>
            <a:ext cx="1167618" cy="230832"/>
          </a:xfrm>
          <a:prstGeom prst="rect">
            <a:avLst/>
          </a:prstGeom>
          <a:noFill/>
        </p:spPr>
        <p:txBody>
          <a:bodyPr wrap="square" rtlCol="0">
            <a:spAutoFit/>
          </a:bodyPr>
          <a:lstStyle/>
          <a:p>
            <a:r>
              <a:rPr lang="en-GB" sz="900" dirty="0">
                <a:solidFill>
                  <a:schemeClr val="bg1"/>
                </a:solidFill>
              </a:rPr>
              <a:t>Photo: Keith Wilson</a:t>
            </a:r>
          </a:p>
        </p:txBody>
      </p:sp>
      <p:sp>
        <p:nvSpPr>
          <p:cNvPr id="3" name="TextBox 2"/>
          <p:cNvSpPr txBox="1"/>
          <p:nvPr/>
        </p:nvSpPr>
        <p:spPr>
          <a:xfrm>
            <a:off x="323557" y="4044461"/>
            <a:ext cx="1840523" cy="1323439"/>
          </a:xfrm>
          <a:prstGeom prst="rect">
            <a:avLst/>
          </a:prstGeom>
          <a:noFill/>
          <a:ln>
            <a:solidFill>
              <a:schemeClr val="bg1"/>
            </a:solidFill>
          </a:ln>
        </p:spPr>
        <p:txBody>
          <a:bodyPr wrap="square" rtlCol="0">
            <a:spAutoFit/>
          </a:bodyPr>
          <a:lstStyle/>
          <a:p>
            <a:r>
              <a:rPr lang="en-GB" sz="2000" dirty="0">
                <a:solidFill>
                  <a:schemeClr val="bg1"/>
                </a:solidFill>
                <a:latin typeface="Comic Sans MS" charset="0"/>
                <a:ea typeface="Comic Sans MS" charset="0"/>
                <a:cs typeface="Comic Sans MS" charset="0"/>
              </a:rPr>
              <a:t>Photographed at Pulborough Brooks, West Sussex</a:t>
            </a:r>
            <a:endParaRPr lang="en-GB" sz="2000" dirty="0">
              <a:solidFill>
                <a:schemeClr val="bg1"/>
              </a:solidFill>
            </a:endParaRPr>
          </a:p>
        </p:txBody>
      </p:sp>
    </p:spTree>
    <p:extLst>
      <p:ext uri="{BB962C8B-B14F-4D97-AF65-F5344CB8AC3E}">
        <p14:creationId xmlns:p14="http://schemas.microsoft.com/office/powerpoint/2010/main" val="5462349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44" y="252365"/>
            <a:ext cx="8764172" cy="1143000"/>
          </a:xfrm>
        </p:spPr>
        <p:txBody>
          <a:bodyPr>
            <a:noAutofit/>
          </a:bodyPr>
          <a:lstStyle/>
          <a:p>
            <a:r>
              <a:rPr lang="en-GB" sz="3200" dirty="0">
                <a:latin typeface="Comic Sans MS" charset="0"/>
                <a:ea typeface="Comic Sans MS" charset="0"/>
                <a:cs typeface="Comic Sans MS" charset="0"/>
              </a:rPr>
              <a:t>The </a:t>
            </a:r>
            <a:r>
              <a:rPr lang="en-GB" sz="3200" b="1" dirty="0">
                <a:solidFill>
                  <a:srgbClr val="00B050"/>
                </a:solidFill>
                <a:latin typeface="Comic Sans MS" charset="0"/>
                <a:ea typeface="Comic Sans MS" charset="0"/>
                <a:cs typeface="Comic Sans MS" charset="0"/>
              </a:rPr>
              <a:t>sedge warbler </a:t>
            </a:r>
            <a:r>
              <a:rPr lang="en-GB" sz="3200" dirty="0">
                <a:latin typeface="Comic Sans MS" charset="0"/>
                <a:ea typeface="Comic Sans MS" charset="0"/>
                <a:cs typeface="Comic Sans MS" charset="0"/>
              </a:rPr>
              <a:t>(left) has a noisy, rambling warble compared to the more rhythmic song of the </a:t>
            </a:r>
            <a:r>
              <a:rPr lang="en-GB" sz="3200" b="1" dirty="0">
                <a:solidFill>
                  <a:srgbClr val="00B050"/>
                </a:solidFill>
                <a:latin typeface="Comic Sans MS" charset="0"/>
                <a:ea typeface="Comic Sans MS" charset="0"/>
                <a:cs typeface="Comic Sans MS" charset="0"/>
              </a:rPr>
              <a:t>reed warbler</a:t>
            </a:r>
            <a:r>
              <a:rPr lang="en-GB" sz="3200" dirty="0">
                <a:latin typeface="Comic Sans MS" charset="0"/>
                <a:ea typeface="Comic Sans MS" charset="0"/>
                <a:cs typeface="Comic Sans MS" charset="0"/>
              </a:rPr>
              <a:t> (right)</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22212" t="3822" r="17857"/>
          <a:stretch/>
        </p:blipFill>
        <p:spPr>
          <a:xfrm>
            <a:off x="0" y="1691640"/>
            <a:ext cx="4825218" cy="5166359"/>
          </a:xfrm>
        </p:spPr>
      </p:pic>
      <p:sp>
        <p:nvSpPr>
          <p:cNvPr id="6" name="TextBox 5"/>
          <p:cNvSpPr txBox="1"/>
          <p:nvPr/>
        </p:nvSpPr>
        <p:spPr>
          <a:xfrm>
            <a:off x="2912012" y="6639951"/>
            <a:ext cx="1153552" cy="215444"/>
          </a:xfrm>
          <a:prstGeom prst="rect">
            <a:avLst/>
          </a:prstGeom>
          <a:noFill/>
        </p:spPr>
        <p:txBody>
          <a:bodyPr wrap="square" rtlCol="0">
            <a:spAutoFit/>
          </a:bodyPr>
          <a:lstStyle/>
          <a:p>
            <a:r>
              <a:rPr lang="en-GB" sz="800" dirty="0">
                <a:solidFill>
                  <a:schemeClr val="bg1"/>
                </a:solidFill>
              </a:rPr>
              <a:t>Photo: keith gallie</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38404" t="3735"/>
          <a:stretch/>
        </p:blipFill>
        <p:spPr>
          <a:xfrm>
            <a:off x="4274628" y="1691640"/>
            <a:ext cx="4797472" cy="5166360"/>
          </a:xfrm>
          <a:prstGeom prst="rect">
            <a:avLst/>
          </a:prstGeom>
          <a:ln>
            <a:solidFill>
              <a:schemeClr val="bg1"/>
            </a:solidFill>
          </a:ln>
        </p:spPr>
      </p:pic>
      <p:sp>
        <p:nvSpPr>
          <p:cNvPr id="8" name="TextBox 7"/>
          <p:cNvSpPr txBox="1"/>
          <p:nvPr/>
        </p:nvSpPr>
        <p:spPr>
          <a:xfrm>
            <a:off x="7693466" y="6639951"/>
            <a:ext cx="1378634" cy="215444"/>
          </a:xfrm>
          <a:prstGeom prst="rect">
            <a:avLst/>
          </a:prstGeom>
          <a:noFill/>
        </p:spPr>
        <p:txBody>
          <a:bodyPr wrap="square" rtlCol="0">
            <a:spAutoFit/>
          </a:bodyPr>
          <a:lstStyle/>
          <a:p>
            <a:r>
              <a:rPr lang="en-GB" sz="800" dirty="0">
                <a:solidFill>
                  <a:schemeClr val="bg1"/>
                </a:solidFill>
              </a:rPr>
              <a:t>Photo: Natural England</a:t>
            </a:r>
          </a:p>
        </p:txBody>
      </p:sp>
    </p:spTree>
    <p:extLst>
      <p:ext uri="{BB962C8B-B14F-4D97-AF65-F5344CB8AC3E}">
        <p14:creationId xmlns:p14="http://schemas.microsoft.com/office/powerpoint/2010/main" val="16100573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5154"/>
            <a:ext cx="8834510" cy="1829118"/>
          </a:xfrm>
        </p:spPr>
        <p:txBody>
          <a:bodyPr>
            <a:noAutofit/>
          </a:bodyPr>
          <a:lstStyle/>
          <a:p>
            <a:r>
              <a:rPr lang="en-GB" sz="3700" dirty="0">
                <a:latin typeface="Comic Sans MS" charset="0"/>
                <a:ea typeface="Comic Sans MS" charset="0"/>
                <a:cs typeface="Comic Sans MS" charset="0"/>
              </a:rPr>
              <a:t>The </a:t>
            </a:r>
            <a:r>
              <a:rPr lang="en-GB" sz="3700" b="1" dirty="0">
                <a:solidFill>
                  <a:srgbClr val="00B050"/>
                </a:solidFill>
                <a:latin typeface="Comic Sans MS" charset="0"/>
                <a:ea typeface="Comic Sans MS" charset="0"/>
                <a:cs typeface="Comic Sans MS" charset="0"/>
              </a:rPr>
              <a:t>whitethroat</a:t>
            </a:r>
            <a:r>
              <a:rPr lang="en-GB" sz="3700" dirty="0">
                <a:latin typeface="Comic Sans MS" charset="0"/>
                <a:ea typeface="Comic Sans MS" charset="0"/>
                <a:cs typeface="Comic Sans MS" charset="0"/>
              </a:rPr>
              <a:t> (left) and </a:t>
            </a:r>
            <a:r>
              <a:rPr lang="en-GB" sz="3700" b="1" dirty="0">
                <a:solidFill>
                  <a:srgbClr val="00B050"/>
                </a:solidFill>
                <a:latin typeface="Comic Sans MS" charset="0"/>
                <a:ea typeface="Comic Sans MS" charset="0"/>
                <a:cs typeface="Comic Sans MS" charset="0"/>
              </a:rPr>
              <a:t>blackcap</a:t>
            </a:r>
            <a:r>
              <a:rPr lang="en-GB" sz="3700" dirty="0">
                <a:latin typeface="Comic Sans MS" charset="0"/>
                <a:ea typeface="Comic Sans MS" charset="0"/>
                <a:cs typeface="Comic Sans MS" charset="0"/>
              </a:rPr>
              <a:t> (right) are both warblers and very common summer visitors to Sussex</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8506" t="14997" r="4775"/>
          <a:stretch/>
        </p:blipFill>
        <p:spPr>
          <a:xfrm>
            <a:off x="0" y="2317893"/>
            <a:ext cx="6175717" cy="4540107"/>
          </a:xfrm>
          <a:ln>
            <a:solidFill>
              <a:schemeClr val="bg1"/>
            </a:solidFill>
          </a:ln>
        </p:spPr>
      </p:pic>
      <p:sp>
        <p:nvSpPr>
          <p:cNvPr id="5" name="TextBox 4"/>
          <p:cNvSpPr txBox="1"/>
          <p:nvPr/>
        </p:nvSpPr>
        <p:spPr>
          <a:xfrm>
            <a:off x="239151" y="6428935"/>
            <a:ext cx="1252024" cy="215444"/>
          </a:xfrm>
          <a:prstGeom prst="rect">
            <a:avLst/>
          </a:prstGeom>
          <a:noFill/>
        </p:spPr>
        <p:txBody>
          <a:bodyPr wrap="square" rtlCol="0">
            <a:spAutoFit/>
          </a:bodyPr>
          <a:lstStyle/>
          <a:p>
            <a:r>
              <a:rPr lang="en-GB" sz="800" dirty="0">
                <a:solidFill>
                  <a:schemeClr val="bg1"/>
                </a:solidFill>
              </a:rPr>
              <a:t>Photo: Richard Towell</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8405" y="2317893"/>
            <a:ext cx="4755595" cy="4540107"/>
          </a:xfrm>
          <a:prstGeom prst="rect">
            <a:avLst/>
          </a:prstGeom>
          <a:ln>
            <a:solidFill>
              <a:schemeClr val="bg1"/>
            </a:solidFill>
          </a:ln>
        </p:spPr>
      </p:pic>
      <p:sp>
        <p:nvSpPr>
          <p:cNvPr id="7" name="TextBox 6"/>
          <p:cNvSpPr txBox="1"/>
          <p:nvPr/>
        </p:nvSpPr>
        <p:spPr>
          <a:xfrm>
            <a:off x="4937759" y="6428935"/>
            <a:ext cx="1237957" cy="215444"/>
          </a:xfrm>
          <a:prstGeom prst="rect">
            <a:avLst/>
          </a:prstGeom>
          <a:noFill/>
        </p:spPr>
        <p:txBody>
          <a:bodyPr wrap="square" rtlCol="0">
            <a:spAutoFit/>
          </a:bodyPr>
          <a:lstStyle/>
          <a:p>
            <a:r>
              <a:rPr lang="en-GB" sz="800" dirty="0">
                <a:solidFill>
                  <a:schemeClr val="bg1"/>
                </a:solidFill>
              </a:rPr>
              <a:t>Photo: Mary Shattock</a:t>
            </a:r>
          </a:p>
        </p:txBody>
      </p:sp>
    </p:spTree>
    <p:extLst>
      <p:ext uri="{BB962C8B-B14F-4D97-AF65-F5344CB8AC3E}">
        <p14:creationId xmlns:p14="http://schemas.microsoft.com/office/powerpoint/2010/main" val="980191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20923"/>
          <a:stretch/>
        </p:blipFill>
        <p:spPr>
          <a:xfrm>
            <a:off x="0" y="1434904"/>
            <a:ext cx="9144000" cy="5423095"/>
          </a:xfrm>
          <a:prstGeom prst="rect">
            <a:avLst/>
          </a:prstGeom>
        </p:spPr>
      </p:pic>
      <p:sp>
        <p:nvSpPr>
          <p:cNvPr id="7" name="TextBox 6"/>
          <p:cNvSpPr txBox="1"/>
          <p:nvPr/>
        </p:nvSpPr>
        <p:spPr>
          <a:xfrm>
            <a:off x="7821637" y="6499274"/>
            <a:ext cx="1885071" cy="230832"/>
          </a:xfrm>
          <a:prstGeom prst="rect">
            <a:avLst/>
          </a:prstGeom>
          <a:noFill/>
        </p:spPr>
        <p:txBody>
          <a:bodyPr wrap="square" rtlCol="0">
            <a:spAutoFit/>
          </a:bodyPr>
          <a:lstStyle/>
          <a:p>
            <a:r>
              <a:rPr lang="en-GB" sz="900" dirty="0">
                <a:solidFill>
                  <a:schemeClr val="bg1"/>
                </a:solidFill>
              </a:rPr>
              <a:t>Photo: Max Davies</a:t>
            </a:r>
          </a:p>
        </p:txBody>
      </p:sp>
      <p:sp>
        <p:nvSpPr>
          <p:cNvPr id="8" name="TextBox 7"/>
          <p:cNvSpPr txBox="1"/>
          <p:nvPr/>
        </p:nvSpPr>
        <p:spPr>
          <a:xfrm>
            <a:off x="0" y="295421"/>
            <a:ext cx="9144000" cy="769441"/>
          </a:xfrm>
          <a:prstGeom prst="rect">
            <a:avLst/>
          </a:prstGeom>
          <a:noFill/>
        </p:spPr>
        <p:txBody>
          <a:bodyPr wrap="square" rtlCol="0">
            <a:spAutoFit/>
          </a:bodyPr>
          <a:lstStyle/>
          <a:p>
            <a:pPr algn="ctr"/>
            <a:r>
              <a:rPr lang="en-GB" sz="2200" b="1" dirty="0">
                <a:solidFill>
                  <a:srgbClr val="00B050"/>
                </a:solidFill>
                <a:latin typeface="Comic Sans MS" charset="0"/>
                <a:ea typeface="Comic Sans MS" charset="0"/>
                <a:cs typeface="Comic Sans MS" charset="0"/>
              </a:rPr>
              <a:t>Warnham Local Nature Reserve </a:t>
            </a:r>
            <a:r>
              <a:rPr lang="en-GB" sz="2200" dirty="0">
                <a:latin typeface="Comic Sans MS" charset="0"/>
                <a:ea typeface="Comic Sans MS" charset="0"/>
                <a:cs typeface="Comic Sans MS" charset="0"/>
              </a:rPr>
              <a:t>– over 100 species of bird can be seen here, including wildfowl &amp; all three species of woodpecker</a:t>
            </a:r>
          </a:p>
        </p:txBody>
      </p:sp>
    </p:spTree>
    <p:extLst>
      <p:ext uri="{BB962C8B-B14F-4D97-AF65-F5344CB8AC3E}">
        <p14:creationId xmlns:p14="http://schemas.microsoft.com/office/powerpoint/2010/main" val="603590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677" y="148029"/>
            <a:ext cx="8834511" cy="1143000"/>
          </a:xfrm>
        </p:spPr>
        <p:txBody>
          <a:bodyPr>
            <a:noAutofit/>
          </a:bodyPr>
          <a:lstStyle/>
          <a:p>
            <a:r>
              <a:rPr lang="en-GB" sz="3400" dirty="0">
                <a:latin typeface="Comic Sans MS" charset="0"/>
                <a:ea typeface="Comic Sans MS" charset="0"/>
                <a:cs typeface="Comic Sans MS" charset="0"/>
              </a:rPr>
              <a:t>There are high populations of </a:t>
            </a:r>
            <a:r>
              <a:rPr lang="en-GB" sz="3400" b="1" dirty="0">
                <a:solidFill>
                  <a:srgbClr val="00B050"/>
                </a:solidFill>
                <a:latin typeface="Comic Sans MS" charset="0"/>
                <a:ea typeface="Comic Sans MS" charset="0"/>
                <a:cs typeface="Comic Sans MS" charset="0"/>
              </a:rPr>
              <a:t>wrens</a:t>
            </a:r>
            <a:r>
              <a:rPr lang="en-GB" sz="3400" dirty="0">
                <a:latin typeface="Comic Sans MS" charset="0"/>
                <a:ea typeface="Comic Sans MS" charset="0"/>
                <a:cs typeface="Comic Sans MS" charset="0"/>
              </a:rPr>
              <a:t> (left) and </a:t>
            </a:r>
            <a:r>
              <a:rPr lang="en-GB" sz="3400" b="1" dirty="0">
                <a:solidFill>
                  <a:srgbClr val="00B050"/>
                </a:solidFill>
                <a:latin typeface="Comic Sans MS" charset="0"/>
                <a:ea typeface="Comic Sans MS" charset="0"/>
                <a:cs typeface="Comic Sans MS" charset="0"/>
              </a:rPr>
              <a:t>dunnocks</a:t>
            </a:r>
            <a:r>
              <a:rPr lang="en-GB" sz="3400" dirty="0">
                <a:latin typeface="Comic Sans MS" charset="0"/>
                <a:ea typeface="Comic Sans MS" charset="0"/>
                <a:cs typeface="Comic Sans MS" charset="0"/>
              </a:rPr>
              <a:t> (right) living in Sussex</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9266" r="24512"/>
          <a:stretch/>
        </p:blipFill>
        <p:spPr>
          <a:xfrm>
            <a:off x="0" y="2520369"/>
            <a:ext cx="5106572" cy="4337631"/>
          </a:xfrm>
        </p:spPr>
      </p:pic>
      <p:sp>
        <p:nvSpPr>
          <p:cNvPr id="5" name="TextBox 4"/>
          <p:cNvSpPr txBox="1"/>
          <p:nvPr/>
        </p:nvSpPr>
        <p:spPr>
          <a:xfrm>
            <a:off x="140677" y="6414868"/>
            <a:ext cx="956603" cy="215444"/>
          </a:xfrm>
          <a:prstGeom prst="rect">
            <a:avLst/>
          </a:prstGeom>
          <a:noFill/>
        </p:spPr>
        <p:txBody>
          <a:bodyPr wrap="square" rtlCol="0">
            <a:spAutoFit/>
          </a:bodyPr>
          <a:lstStyle/>
          <a:p>
            <a:r>
              <a:rPr lang="en-GB" sz="800" dirty="0">
                <a:solidFill>
                  <a:schemeClr val="bg1"/>
                </a:solidFill>
              </a:rPr>
              <a:t>Photo: Tom Lee</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8588" r="4096"/>
          <a:stretch/>
        </p:blipFill>
        <p:spPr>
          <a:xfrm>
            <a:off x="3953022" y="1417638"/>
            <a:ext cx="5190978" cy="4337631"/>
          </a:xfrm>
          <a:prstGeom prst="rect">
            <a:avLst/>
          </a:prstGeom>
          <a:ln>
            <a:solidFill>
              <a:schemeClr val="bg1"/>
            </a:solidFill>
          </a:ln>
        </p:spPr>
      </p:pic>
      <p:sp>
        <p:nvSpPr>
          <p:cNvPr id="7" name="TextBox 6"/>
          <p:cNvSpPr txBox="1"/>
          <p:nvPr/>
        </p:nvSpPr>
        <p:spPr>
          <a:xfrm>
            <a:off x="4220308" y="5317588"/>
            <a:ext cx="998806" cy="215444"/>
          </a:xfrm>
          <a:prstGeom prst="rect">
            <a:avLst/>
          </a:prstGeom>
          <a:noFill/>
        </p:spPr>
        <p:txBody>
          <a:bodyPr wrap="square" rtlCol="0">
            <a:spAutoFit/>
          </a:bodyPr>
          <a:lstStyle/>
          <a:p>
            <a:r>
              <a:rPr lang="en-GB" sz="800" dirty="0">
                <a:solidFill>
                  <a:schemeClr val="bg1"/>
                </a:solidFill>
              </a:rPr>
              <a:t>Photo: Tom Lee</a:t>
            </a:r>
          </a:p>
        </p:txBody>
      </p:sp>
    </p:spTree>
    <p:extLst>
      <p:ext uri="{BB962C8B-B14F-4D97-AF65-F5344CB8AC3E}">
        <p14:creationId xmlns:p14="http://schemas.microsoft.com/office/powerpoint/2010/main" val="19620907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75" y="-34904"/>
            <a:ext cx="9124324" cy="1206715"/>
          </a:xfrm>
        </p:spPr>
        <p:txBody>
          <a:bodyPr>
            <a:normAutofit fontScale="90000"/>
          </a:bodyPr>
          <a:lstStyle/>
          <a:p>
            <a:r>
              <a:rPr lang="en-GB" sz="3200" b="1" dirty="0">
                <a:solidFill>
                  <a:srgbClr val="00B050"/>
                </a:solidFill>
                <a:latin typeface="Comic Sans MS" charset="0"/>
                <a:ea typeface="Comic Sans MS" charset="0"/>
                <a:cs typeface="Comic Sans MS" charset="0"/>
              </a:rPr>
              <a:t>Blackbirds</a:t>
            </a:r>
            <a:r>
              <a:rPr lang="en-GB" sz="3200" dirty="0">
                <a:latin typeface="Comic Sans MS" charset="0"/>
                <a:ea typeface="Comic Sans MS" charset="0"/>
                <a:cs typeface="Comic Sans MS" charset="0"/>
              </a:rPr>
              <a:t> are one of the most common UK birds, seen in gardens and throughout the countryside </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675" y="1250554"/>
            <a:ext cx="6277723" cy="4181062"/>
          </a:xfrm>
        </p:spPr>
      </p:pic>
      <p:sp>
        <p:nvSpPr>
          <p:cNvPr id="5" name="TextBox 4"/>
          <p:cNvSpPr txBox="1"/>
          <p:nvPr/>
        </p:nvSpPr>
        <p:spPr>
          <a:xfrm>
            <a:off x="633046" y="5472332"/>
            <a:ext cx="872197" cy="215444"/>
          </a:xfrm>
          <a:prstGeom prst="rect">
            <a:avLst/>
          </a:prstGeom>
          <a:noFill/>
        </p:spPr>
        <p:txBody>
          <a:bodyPr wrap="square" rtlCol="0">
            <a:spAutoFit/>
          </a:bodyPr>
          <a:lstStyle/>
          <a:p>
            <a:r>
              <a:rPr lang="en-GB" sz="800" dirty="0"/>
              <a:t>Photo: Phil Long</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24384"/>
          <a:stretch/>
        </p:blipFill>
        <p:spPr>
          <a:xfrm>
            <a:off x="5453066" y="3601328"/>
            <a:ext cx="3690933" cy="3256671"/>
          </a:xfrm>
          <a:prstGeom prst="rect">
            <a:avLst/>
          </a:prstGeom>
          <a:ln>
            <a:solidFill>
              <a:schemeClr val="bg1"/>
            </a:solidFill>
          </a:ln>
        </p:spPr>
      </p:pic>
      <p:sp>
        <p:nvSpPr>
          <p:cNvPr id="7" name="TextBox 6"/>
          <p:cNvSpPr txBox="1"/>
          <p:nvPr/>
        </p:nvSpPr>
        <p:spPr>
          <a:xfrm>
            <a:off x="7765366" y="6555545"/>
            <a:ext cx="1111348" cy="215444"/>
          </a:xfrm>
          <a:prstGeom prst="rect">
            <a:avLst/>
          </a:prstGeom>
          <a:noFill/>
        </p:spPr>
        <p:txBody>
          <a:bodyPr wrap="square" rtlCol="0">
            <a:spAutoFit/>
          </a:bodyPr>
          <a:lstStyle/>
          <a:p>
            <a:r>
              <a:rPr lang="en-GB" sz="800" dirty="0"/>
              <a:t>Photo: orentago</a:t>
            </a:r>
          </a:p>
        </p:txBody>
      </p:sp>
      <p:sp>
        <p:nvSpPr>
          <p:cNvPr id="3" name="TextBox 2"/>
          <p:cNvSpPr txBox="1"/>
          <p:nvPr/>
        </p:nvSpPr>
        <p:spPr>
          <a:xfrm>
            <a:off x="6414052" y="1250554"/>
            <a:ext cx="2345635" cy="1323439"/>
          </a:xfrm>
          <a:prstGeom prst="rect">
            <a:avLst/>
          </a:prstGeom>
          <a:noFill/>
          <a:ln>
            <a:solidFill>
              <a:schemeClr val="tx1"/>
            </a:solidFill>
          </a:ln>
        </p:spPr>
        <p:txBody>
          <a:bodyPr wrap="square" rtlCol="0">
            <a:spAutoFit/>
          </a:bodyPr>
          <a:lstStyle/>
          <a:p>
            <a:r>
              <a:rPr lang="en-GB" sz="2000" dirty="0">
                <a:latin typeface="Comic Sans MS" charset="0"/>
                <a:ea typeface="Comic Sans MS" charset="0"/>
                <a:cs typeface="Comic Sans MS" charset="0"/>
              </a:rPr>
              <a:t>Males are black with a bright orange-yellow beak and eye ring</a:t>
            </a:r>
          </a:p>
        </p:txBody>
      </p:sp>
      <p:sp>
        <p:nvSpPr>
          <p:cNvPr id="8" name="TextBox 7"/>
          <p:cNvSpPr txBox="1"/>
          <p:nvPr/>
        </p:nvSpPr>
        <p:spPr>
          <a:xfrm>
            <a:off x="1069144" y="6063103"/>
            <a:ext cx="4260574" cy="707886"/>
          </a:xfrm>
          <a:prstGeom prst="rect">
            <a:avLst/>
          </a:prstGeom>
          <a:noFill/>
          <a:ln>
            <a:solidFill>
              <a:schemeClr val="accent2">
                <a:lumMod val="50000"/>
              </a:schemeClr>
            </a:solidFill>
          </a:ln>
        </p:spPr>
        <p:txBody>
          <a:bodyPr wrap="square" rtlCol="0">
            <a:spAutoFit/>
          </a:bodyPr>
          <a:lstStyle/>
          <a:p>
            <a:r>
              <a:rPr lang="en-GB" sz="2000" dirty="0">
                <a:solidFill>
                  <a:schemeClr val="accent1">
                    <a:lumMod val="50000"/>
                  </a:schemeClr>
                </a:solidFill>
                <a:latin typeface="Comic Sans MS" charset="0"/>
                <a:ea typeface="Comic Sans MS" charset="0"/>
                <a:cs typeface="Comic Sans MS" charset="0"/>
              </a:rPr>
              <a:t>Females are brown and often have spots or streaks on their breasts</a:t>
            </a:r>
          </a:p>
        </p:txBody>
      </p:sp>
    </p:spTree>
    <p:extLst>
      <p:ext uri="{BB962C8B-B14F-4D97-AF65-F5344CB8AC3E}">
        <p14:creationId xmlns:p14="http://schemas.microsoft.com/office/powerpoint/2010/main" val="11776911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t="4798" b="15463"/>
          <a:stretch/>
        </p:blipFill>
        <p:spPr>
          <a:xfrm>
            <a:off x="0" y="1652954"/>
            <a:ext cx="9144000" cy="5205046"/>
          </a:xfrm>
          <a:prstGeom prst="rect">
            <a:avLst/>
          </a:prstGeom>
        </p:spPr>
      </p:pic>
      <p:sp>
        <p:nvSpPr>
          <p:cNvPr id="2" name="Title 1"/>
          <p:cNvSpPr>
            <a:spLocks noGrp="1"/>
          </p:cNvSpPr>
          <p:nvPr>
            <p:ph type="title"/>
          </p:nvPr>
        </p:nvSpPr>
        <p:spPr>
          <a:xfrm>
            <a:off x="0" y="247676"/>
            <a:ext cx="9144000" cy="1143000"/>
          </a:xfrm>
        </p:spPr>
        <p:txBody>
          <a:bodyPr>
            <a:noAutofit/>
          </a:bodyPr>
          <a:lstStyle/>
          <a:p>
            <a:r>
              <a:rPr lang="en-GB" sz="3100" dirty="0">
                <a:latin typeface="Comic Sans MS" charset="0"/>
                <a:ea typeface="Comic Sans MS" charset="0"/>
                <a:cs typeface="Comic Sans MS" charset="0"/>
              </a:rPr>
              <a:t>Wherever there are bushes and trees you can hear the </a:t>
            </a:r>
            <a:r>
              <a:rPr lang="en-GB" sz="3100" b="1" dirty="0">
                <a:solidFill>
                  <a:srgbClr val="00B050"/>
                </a:solidFill>
                <a:latin typeface="Comic Sans MS" charset="0"/>
                <a:ea typeface="Comic Sans MS" charset="0"/>
                <a:cs typeface="Comic Sans MS" charset="0"/>
              </a:rPr>
              <a:t>song thrush </a:t>
            </a:r>
            <a:r>
              <a:rPr lang="en-GB" sz="3100" dirty="0">
                <a:latin typeface="Comic Sans MS" charset="0"/>
                <a:ea typeface="Comic Sans MS" charset="0"/>
                <a:cs typeface="Comic Sans MS" charset="0"/>
              </a:rPr>
              <a:t>singing its loud clear song</a:t>
            </a:r>
          </a:p>
        </p:txBody>
      </p:sp>
      <p:sp>
        <p:nvSpPr>
          <p:cNvPr id="7" name="TextBox 6"/>
          <p:cNvSpPr txBox="1"/>
          <p:nvPr/>
        </p:nvSpPr>
        <p:spPr>
          <a:xfrm>
            <a:off x="7779434" y="6441090"/>
            <a:ext cx="1364566" cy="230832"/>
          </a:xfrm>
          <a:prstGeom prst="rect">
            <a:avLst/>
          </a:prstGeom>
          <a:noFill/>
        </p:spPr>
        <p:txBody>
          <a:bodyPr wrap="square" rtlCol="0">
            <a:spAutoFit/>
          </a:bodyPr>
          <a:lstStyle/>
          <a:p>
            <a:r>
              <a:rPr lang="en-GB" sz="900" dirty="0">
                <a:solidFill>
                  <a:schemeClr val="bg1"/>
                </a:solidFill>
              </a:rPr>
              <a:t>Photo: Kentish Plumber</a:t>
            </a:r>
          </a:p>
        </p:txBody>
      </p:sp>
      <p:sp>
        <p:nvSpPr>
          <p:cNvPr id="3" name="TextBox 2"/>
          <p:cNvSpPr txBox="1"/>
          <p:nvPr/>
        </p:nvSpPr>
        <p:spPr>
          <a:xfrm>
            <a:off x="172278" y="1895061"/>
            <a:ext cx="5085522" cy="461665"/>
          </a:xfrm>
          <a:prstGeom prst="rect">
            <a:avLst/>
          </a:prstGeom>
          <a:noFill/>
          <a:ln>
            <a:solidFill>
              <a:schemeClr val="bg1"/>
            </a:solidFill>
          </a:ln>
        </p:spPr>
        <p:txBody>
          <a:bodyPr wrap="square" rtlCol="0">
            <a:spAutoFit/>
          </a:bodyPr>
          <a:lstStyle/>
          <a:p>
            <a:r>
              <a:rPr lang="en-GB" sz="2400" dirty="0">
                <a:solidFill>
                  <a:schemeClr val="bg1"/>
                </a:solidFill>
                <a:latin typeface="Comic Sans MS" charset="0"/>
                <a:ea typeface="Comic Sans MS" charset="0"/>
                <a:cs typeface="Comic Sans MS" charset="0"/>
              </a:rPr>
              <a:t>Spotted in Salehurst, East Sussex</a:t>
            </a:r>
          </a:p>
        </p:txBody>
      </p:sp>
    </p:spTree>
    <p:extLst>
      <p:ext uri="{BB962C8B-B14F-4D97-AF65-F5344CB8AC3E}">
        <p14:creationId xmlns:p14="http://schemas.microsoft.com/office/powerpoint/2010/main" val="5070903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07" y="-47118"/>
            <a:ext cx="9037983" cy="1143000"/>
          </a:xfrm>
        </p:spPr>
        <p:txBody>
          <a:bodyPr>
            <a:noAutofit/>
          </a:bodyPr>
          <a:lstStyle/>
          <a:p>
            <a:r>
              <a:rPr lang="en-GB" sz="2500" dirty="0">
                <a:latin typeface="Comic Sans MS" charset="0"/>
                <a:ea typeface="Comic Sans MS" charset="0"/>
                <a:cs typeface="Comic Sans MS" charset="0"/>
              </a:rPr>
              <a:t>The </a:t>
            </a:r>
            <a:r>
              <a:rPr lang="en-GB" sz="2500" b="1" dirty="0">
                <a:solidFill>
                  <a:srgbClr val="00B050"/>
                </a:solidFill>
                <a:latin typeface="Comic Sans MS" charset="0"/>
                <a:ea typeface="Comic Sans MS" charset="0"/>
                <a:cs typeface="Comic Sans MS" charset="0"/>
              </a:rPr>
              <a:t>long-tailed tit </a:t>
            </a:r>
            <a:r>
              <a:rPr lang="en-GB" sz="2500" dirty="0">
                <a:latin typeface="Comic Sans MS" charset="0"/>
                <a:ea typeface="Comic Sans MS" charset="0"/>
                <a:cs typeface="Comic Sans MS" charset="0"/>
              </a:rPr>
              <a:t>is easily recognisable with its distinctive colouring and a tail which is longer than its body</a:t>
            </a:r>
          </a:p>
        </p:txBody>
      </p:sp>
      <p:pic>
        <p:nvPicPr>
          <p:cNvPr id="6" name="Content Placeholder 5"/>
          <p:cNvPicPr>
            <a:picLocks noGrp="1" noChangeAspect="1"/>
          </p:cNvPicPr>
          <p:nvPr>
            <p:ph idx="1"/>
          </p:nvPr>
        </p:nvPicPr>
        <p:blipFill rotWithShape="1">
          <a:blip r:embed="rId2">
            <a:extLst>
              <a:ext uri="{28A0092B-C50C-407E-A947-70E740481C1C}">
                <a14:useLocalDpi xmlns:a14="http://schemas.microsoft.com/office/drawing/2010/main" val="0"/>
              </a:ext>
            </a:extLst>
          </a:blip>
          <a:srcRect b="4014"/>
          <a:stretch/>
        </p:blipFill>
        <p:spPr>
          <a:xfrm>
            <a:off x="-2" y="1008083"/>
            <a:ext cx="9143999" cy="5849917"/>
          </a:xfrm>
        </p:spPr>
      </p:pic>
      <p:sp>
        <p:nvSpPr>
          <p:cNvPr id="7" name="TextBox 6"/>
          <p:cNvSpPr txBox="1"/>
          <p:nvPr/>
        </p:nvSpPr>
        <p:spPr>
          <a:xfrm>
            <a:off x="7554351" y="6541477"/>
            <a:ext cx="1280160" cy="230832"/>
          </a:xfrm>
          <a:prstGeom prst="rect">
            <a:avLst/>
          </a:prstGeom>
          <a:noFill/>
        </p:spPr>
        <p:txBody>
          <a:bodyPr wrap="square" rtlCol="0">
            <a:spAutoFit/>
          </a:bodyPr>
          <a:lstStyle/>
          <a:p>
            <a:r>
              <a:rPr lang="en-GB" sz="900" dirty="0">
                <a:solidFill>
                  <a:schemeClr val="bg1"/>
                </a:solidFill>
              </a:rPr>
              <a:t>Photo: Steve Herring</a:t>
            </a:r>
          </a:p>
        </p:txBody>
      </p:sp>
    </p:spTree>
    <p:extLst>
      <p:ext uri="{BB962C8B-B14F-4D97-AF65-F5344CB8AC3E}">
        <p14:creationId xmlns:p14="http://schemas.microsoft.com/office/powerpoint/2010/main" val="672187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474" y="98315"/>
            <a:ext cx="8904848" cy="1143000"/>
          </a:xfrm>
        </p:spPr>
        <p:txBody>
          <a:bodyPr>
            <a:noAutofit/>
          </a:bodyPr>
          <a:lstStyle/>
          <a:p>
            <a:r>
              <a:rPr lang="en-GB" sz="3200" dirty="0">
                <a:latin typeface="Comic Sans MS" charset="0"/>
                <a:ea typeface="Comic Sans MS" charset="0"/>
                <a:cs typeface="Comic Sans MS" charset="0"/>
              </a:rPr>
              <a:t>The </a:t>
            </a:r>
            <a:r>
              <a:rPr lang="en-GB" sz="3200" b="1" dirty="0">
                <a:solidFill>
                  <a:srgbClr val="00B050"/>
                </a:solidFill>
                <a:latin typeface="Comic Sans MS" charset="0"/>
                <a:ea typeface="Comic Sans MS" charset="0"/>
                <a:cs typeface="Comic Sans MS" charset="0"/>
              </a:rPr>
              <a:t>great tit </a:t>
            </a:r>
            <a:r>
              <a:rPr lang="en-GB" sz="3200" dirty="0">
                <a:latin typeface="Comic Sans MS" charset="0"/>
                <a:ea typeface="Comic Sans MS" charset="0"/>
                <a:cs typeface="Comic Sans MS" charset="0"/>
              </a:rPr>
              <a:t>(left) and </a:t>
            </a:r>
            <a:r>
              <a:rPr lang="en-GB" sz="3200" b="1" dirty="0">
                <a:solidFill>
                  <a:srgbClr val="00B050"/>
                </a:solidFill>
                <a:latin typeface="Comic Sans MS" charset="0"/>
                <a:ea typeface="Comic Sans MS" charset="0"/>
                <a:cs typeface="Comic Sans MS" charset="0"/>
              </a:rPr>
              <a:t>blue tit </a:t>
            </a:r>
            <a:r>
              <a:rPr lang="en-GB" sz="3200" dirty="0">
                <a:latin typeface="Comic Sans MS" charset="0"/>
                <a:ea typeface="Comic Sans MS" charset="0"/>
                <a:cs typeface="Comic Sans MS" charset="0"/>
              </a:rPr>
              <a:t>(right) are both familiar garden visitors across the UK</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4931" t="13289" r="6174" b="14601"/>
          <a:stretch/>
        </p:blipFill>
        <p:spPr>
          <a:xfrm>
            <a:off x="3806785" y="1241315"/>
            <a:ext cx="5337215" cy="4329491"/>
          </a:xfrm>
        </p:spPr>
      </p:pic>
      <p:sp>
        <p:nvSpPr>
          <p:cNvPr id="5" name="TextBox 4"/>
          <p:cNvSpPr txBox="1"/>
          <p:nvPr/>
        </p:nvSpPr>
        <p:spPr>
          <a:xfrm>
            <a:off x="7835704" y="4908554"/>
            <a:ext cx="1167618" cy="215444"/>
          </a:xfrm>
          <a:prstGeom prst="rect">
            <a:avLst/>
          </a:prstGeom>
          <a:noFill/>
        </p:spPr>
        <p:txBody>
          <a:bodyPr wrap="square" rtlCol="0">
            <a:spAutoFit/>
          </a:bodyPr>
          <a:lstStyle/>
          <a:p>
            <a:r>
              <a:rPr lang="en-GB" sz="800" dirty="0">
                <a:solidFill>
                  <a:schemeClr val="bg1"/>
                </a:solidFill>
              </a:rPr>
              <a:t>Photo; Helen Haden</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712" t="8220" r="20577" b="5922"/>
          <a:stretch/>
        </p:blipFill>
        <p:spPr>
          <a:xfrm>
            <a:off x="0" y="2975317"/>
            <a:ext cx="4910774" cy="3882683"/>
          </a:xfrm>
          <a:prstGeom prst="rect">
            <a:avLst/>
          </a:prstGeom>
          <a:ln>
            <a:solidFill>
              <a:schemeClr val="bg1"/>
            </a:solidFill>
          </a:ln>
        </p:spPr>
      </p:pic>
      <p:sp>
        <p:nvSpPr>
          <p:cNvPr id="7" name="TextBox 6"/>
          <p:cNvSpPr txBox="1"/>
          <p:nvPr/>
        </p:nvSpPr>
        <p:spPr>
          <a:xfrm>
            <a:off x="3376246" y="6443321"/>
            <a:ext cx="1266091" cy="215444"/>
          </a:xfrm>
          <a:prstGeom prst="rect">
            <a:avLst/>
          </a:prstGeom>
          <a:noFill/>
        </p:spPr>
        <p:txBody>
          <a:bodyPr wrap="square" rtlCol="0">
            <a:spAutoFit/>
          </a:bodyPr>
          <a:lstStyle/>
          <a:p>
            <a:r>
              <a:rPr lang="en-GB" sz="800" dirty="0">
                <a:solidFill>
                  <a:schemeClr val="bg1"/>
                </a:solidFill>
              </a:rPr>
              <a:t>Photo: Tony CC Gray</a:t>
            </a:r>
          </a:p>
        </p:txBody>
      </p:sp>
      <p:sp>
        <p:nvSpPr>
          <p:cNvPr id="3" name="TextBox 2"/>
          <p:cNvSpPr txBox="1"/>
          <p:nvPr/>
        </p:nvSpPr>
        <p:spPr>
          <a:xfrm>
            <a:off x="5458691" y="5971309"/>
            <a:ext cx="2828329" cy="707886"/>
          </a:xfrm>
          <a:prstGeom prst="rect">
            <a:avLst/>
          </a:prstGeom>
          <a:noFill/>
          <a:ln>
            <a:solidFill>
              <a:schemeClr val="tx1"/>
            </a:solidFill>
          </a:ln>
        </p:spPr>
        <p:txBody>
          <a:bodyPr wrap="square" rtlCol="0">
            <a:spAutoFit/>
          </a:bodyPr>
          <a:lstStyle/>
          <a:p>
            <a:r>
              <a:rPr lang="en-GB" sz="2000" dirty="0">
                <a:latin typeface="Comic Sans MS" charset="0"/>
                <a:ea typeface="Comic Sans MS" charset="0"/>
                <a:cs typeface="Comic Sans MS" charset="0"/>
              </a:rPr>
              <a:t>Both photographed in Arundel, West Sussex</a:t>
            </a:r>
          </a:p>
        </p:txBody>
      </p:sp>
    </p:spTree>
    <p:extLst>
      <p:ext uri="{BB962C8B-B14F-4D97-AF65-F5344CB8AC3E}">
        <p14:creationId xmlns:p14="http://schemas.microsoft.com/office/powerpoint/2010/main" val="8273827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881"/>
            <a:ext cx="9144000" cy="1143000"/>
          </a:xfrm>
        </p:spPr>
        <p:txBody>
          <a:bodyPr>
            <a:noAutofit/>
          </a:bodyPr>
          <a:lstStyle/>
          <a:p>
            <a:r>
              <a:rPr lang="en-GB" sz="2600" dirty="0">
                <a:latin typeface="Comic Sans MS" charset="0"/>
                <a:ea typeface="Comic Sans MS" charset="0"/>
                <a:cs typeface="Comic Sans MS" charset="0"/>
              </a:rPr>
              <a:t>The </a:t>
            </a:r>
            <a:r>
              <a:rPr lang="en-GB" sz="2600" b="1" dirty="0">
                <a:solidFill>
                  <a:srgbClr val="00B050"/>
                </a:solidFill>
                <a:latin typeface="Comic Sans MS" charset="0"/>
                <a:ea typeface="Comic Sans MS" charset="0"/>
                <a:cs typeface="Comic Sans MS" charset="0"/>
              </a:rPr>
              <a:t>coal tit </a:t>
            </a:r>
            <a:r>
              <a:rPr lang="en-GB" sz="2600" dirty="0">
                <a:latin typeface="Comic Sans MS" charset="0"/>
                <a:ea typeface="Comic Sans MS" charset="0"/>
                <a:cs typeface="Comic Sans MS" charset="0"/>
              </a:rPr>
              <a:t>(left) and </a:t>
            </a:r>
            <a:r>
              <a:rPr lang="en-GB" sz="2600" b="1" dirty="0">
                <a:solidFill>
                  <a:srgbClr val="00B050"/>
                </a:solidFill>
                <a:latin typeface="Comic Sans MS" charset="0"/>
                <a:ea typeface="Comic Sans MS" charset="0"/>
                <a:cs typeface="Comic Sans MS" charset="0"/>
              </a:rPr>
              <a:t>marsh tit </a:t>
            </a:r>
            <a:r>
              <a:rPr lang="en-GB" sz="2600" dirty="0">
                <a:latin typeface="Comic Sans MS" charset="0"/>
                <a:ea typeface="Comic Sans MS" charset="0"/>
                <a:cs typeface="Comic Sans MS" charset="0"/>
              </a:rPr>
              <a:t>(right) are among the most persistent and successful visitors to garden feeders</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770" t="16522" r="10538" b="18472"/>
          <a:stretch/>
        </p:blipFill>
        <p:spPr>
          <a:xfrm>
            <a:off x="3853198" y="1175881"/>
            <a:ext cx="5290802" cy="3594295"/>
          </a:xfrm>
          <a:prstGeom prst="rect">
            <a:avLst/>
          </a:prstGeom>
          <a:ln>
            <a:solidFill>
              <a:schemeClr val="bg1"/>
            </a:solidFill>
          </a:ln>
        </p:spPr>
      </p:pic>
      <p:sp>
        <p:nvSpPr>
          <p:cNvPr id="7" name="TextBox 6"/>
          <p:cNvSpPr txBox="1"/>
          <p:nvPr/>
        </p:nvSpPr>
        <p:spPr>
          <a:xfrm>
            <a:off x="8131126" y="4549912"/>
            <a:ext cx="900332" cy="215444"/>
          </a:xfrm>
          <a:prstGeom prst="rect">
            <a:avLst/>
          </a:prstGeom>
          <a:noFill/>
        </p:spPr>
        <p:txBody>
          <a:bodyPr wrap="square" rtlCol="0">
            <a:spAutoFit/>
          </a:bodyPr>
          <a:lstStyle/>
          <a:p>
            <a:r>
              <a:rPr lang="en-GB" sz="800" dirty="0">
                <a:solidFill>
                  <a:schemeClr val="bg1"/>
                </a:solidFill>
              </a:rPr>
              <a:t>Photo: Bill Kirby1</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6769" t="14902" r="19087" b="18429"/>
          <a:stretch/>
        </p:blipFill>
        <p:spPr>
          <a:xfrm>
            <a:off x="0" y="3263705"/>
            <a:ext cx="5183190" cy="3594295"/>
          </a:xfrm>
          <a:prstGeom prst="rect">
            <a:avLst/>
          </a:prstGeom>
          <a:ln>
            <a:solidFill>
              <a:schemeClr val="bg1"/>
            </a:solidFill>
          </a:ln>
        </p:spPr>
      </p:pic>
      <p:sp>
        <p:nvSpPr>
          <p:cNvPr id="9" name="TextBox 8"/>
          <p:cNvSpPr txBox="1"/>
          <p:nvPr/>
        </p:nvSpPr>
        <p:spPr>
          <a:xfrm>
            <a:off x="309489" y="6494454"/>
            <a:ext cx="1097280" cy="215444"/>
          </a:xfrm>
          <a:prstGeom prst="rect">
            <a:avLst/>
          </a:prstGeom>
          <a:noFill/>
        </p:spPr>
        <p:txBody>
          <a:bodyPr wrap="square" rtlCol="0">
            <a:spAutoFit/>
          </a:bodyPr>
          <a:lstStyle/>
          <a:p>
            <a:r>
              <a:rPr lang="en-GB" sz="800" dirty="0">
                <a:solidFill>
                  <a:schemeClr val="bg1"/>
                </a:solidFill>
              </a:rPr>
              <a:t>Photo: Bill Kirby1</a:t>
            </a:r>
          </a:p>
        </p:txBody>
      </p:sp>
      <p:sp>
        <p:nvSpPr>
          <p:cNvPr id="3" name="TextBox 2"/>
          <p:cNvSpPr txBox="1"/>
          <p:nvPr/>
        </p:nvSpPr>
        <p:spPr>
          <a:xfrm>
            <a:off x="5836920" y="5151120"/>
            <a:ext cx="2941320" cy="1015663"/>
          </a:xfrm>
          <a:prstGeom prst="rect">
            <a:avLst/>
          </a:prstGeom>
          <a:noFill/>
          <a:ln>
            <a:solidFill>
              <a:schemeClr val="tx1"/>
            </a:solidFill>
          </a:ln>
        </p:spPr>
        <p:txBody>
          <a:bodyPr wrap="square" rtlCol="0">
            <a:spAutoFit/>
          </a:bodyPr>
          <a:lstStyle/>
          <a:p>
            <a:r>
              <a:rPr lang="en-GB" sz="2000" dirty="0">
                <a:latin typeface="Comic Sans MS" charset="0"/>
                <a:ea typeface="Comic Sans MS" charset="0"/>
                <a:cs typeface="Comic Sans MS" charset="0"/>
              </a:rPr>
              <a:t>Spotted at Warnham Local Nature Reserve, West Sussex</a:t>
            </a:r>
            <a:endParaRPr lang="en-GB" sz="2000" dirty="0"/>
          </a:p>
        </p:txBody>
      </p:sp>
    </p:spTree>
    <p:extLst>
      <p:ext uri="{BB962C8B-B14F-4D97-AF65-F5344CB8AC3E}">
        <p14:creationId xmlns:p14="http://schemas.microsoft.com/office/powerpoint/2010/main" val="118473853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690" y="88534"/>
            <a:ext cx="8850497" cy="1143000"/>
          </a:xfrm>
        </p:spPr>
        <p:txBody>
          <a:bodyPr>
            <a:noAutofit/>
          </a:bodyPr>
          <a:lstStyle/>
          <a:p>
            <a:r>
              <a:rPr lang="en-GB" sz="3000" dirty="0">
                <a:latin typeface="Comic Sans MS" charset="0"/>
                <a:ea typeface="Comic Sans MS" charset="0"/>
                <a:cs typeface="Comic Sans MS" charset="0"/>
              </a:rPr>
              <a:t>The</a:t>
            </a:r>
            <a:r>
              <a:rPr lang="en-GB" sz="3000" b="1" dirty="0">
                <a:solidFill>
                  <a:srgbClr val="00B050"/>
                </a:solidFill>
                <a:latin typeface="Comic Sans MS" charset="0"/>
                <a:ea typeface="Comic Sans MS" charset="0"/>
                <a:cs typeface="Comic Sans MS" charset="0"/>
              </a:rPr>
              <a:t> nuthatch </a:t>
            </a:r>
            <a:r>
              <a:rPr lang="en-GB" sz="3000" dirty="0">
                <a:latin typeface="Comic Sans MS" charset="0"/>
                <a:ea typeface="Comic Sans MS" charset="0"/>
                <a:cs typeface="Comic Sans MS" charset="0"/>
              </a:rPr>
              <a:t>(left) and </a:t>
            </a:r>
            <a:r>
              <a:rPr lang="en-GB" sz="3000" b="1" dirty="0">
                <a:solidFill>
                  <a:srgbClr val="00B050"/>
                </a:solidFill>
                <a:latin typeface="Comic Sans MS" charset="0"/>
                <a:ea typeface="Comic Sans MS" charset="0"/>
                <a:cs typeface="Comic Sans MS" charset="0"/>
              </a:rPr>
              <a:t>treecreeper</a:t>
            </a:r>
            <a:r>
              <a:rPr lang="en-GB" sz="3000" dirty="0">
                <a:latin typeface="Comic Sans MS" charset="0"/>
                <a:ea typeface="Comic Sans MS" charset="0"/>
                <a:cs typeface="Comic Sans MS" charset="0"/>
              </a:rPr>
              <a:t> (right) are a common sight in Sussex, especially in woodland</a:t>
            </a:r>
          </a:p>
        </p:txBody>
      </p:sp>
      <p:sp>
        <p:nvSpPr>
          <p:cNvPr id="6" name="TextBox 5"/>
          <p:cNvSpPr txBox="1"/>
          <p:nvPr/>
        </p:nvSpPr>
        <p:spPr>
          <a:xfrm>
            <a:off x="4867422" y="6527410"/>
            <a:ext cx="837027" cy="215444"/>
          </a:xfrm>
          <a:prstGeom prst="rect">
            <a:avLst/>
          </a:prstGeom>
          <a:noFill/>
        </p:spPr>
        <p:txBody>
          <a:bodyPr wrap="square" rtlCol="0">
            <a:spAutoFit/>
          </a:bodyPr>
          <a:lstStyle/>
          <a:p>
            <a:r>
              <a:rPr lang="en-GB" sz="800" dirty="0">
                <a:solidFill>
                  <a:schemeClr val="bg1"/>
                </a:solidFill>
              </a:rPr>
              <a:t>Photo: Tom Lee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06"/>
          <a:stretch/>
        </p:blipFill>
        <p:spPr>
          <a:xfrm>
            <a:off x="4254817" y="1292494"/>
            <a:ext cx="4889183" cy="4439048"/>
          </a:xfrm>
          <a:prstGeom prst="rect">
            <a:avLst/>
          </a:prstGeom>
          <a:ln>
            <a:solidFill>
              <a:schemeClr val="bg1"/>
            </a:solidFill>
          </a:ln>
        </p:spPr>
      </p:pic>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25147" r="10551"/>
          <a:stretch/>
        </p:blipFill>
        <p:spPr>
          <a:xfrm>
            <a:off x="0" y="2338541"/>
            <a:ext cx="5166360" cy="4519459"/>
          </a:xfrm>
          <a:ln>
            <a:solidFill>
              <a:schemeClr val="bg1"/>
            </a:solidFill>
          </a:ln>
        </p:spPr>
      </p:pic>
      <p:sp>
        <p:nvSpPr>
          <p:cNvPr id="8" name="TextBox 7"/>
          <p:cNvSpPr txBox="1"/>
          <p:nvPr/>
        </p:nvSpPr>
        <p:spPr>
          <a:xfrm>
            <a:off x="3165231" y="6527410"/>
            <a:ext cx="1069144" cy="215444"/>
          </a:xfrm>
          <a:prstGeom prst="rect">
            <a:avLst/>
          </a:prstGeom>
          <a:noFill/>
        </p:spPr>
        <p:txBody>
          <a:bodyPr wrap="square" rtlCol="0">
            <a:spAutoFit/>
          </a:bodyPr>
          <a:lstStyle/>
          <a:p>
            <a:r>
              <a:rPr lang="en-GB" sz="800" dirty="0">
                <a:solidFill>
                  <a:schemeClr val="bg1"/>
                </a:solidFill>
              </a:rPr>
              <a:t>Photo: Tom Lee</a:t>
            </a:r>
          </a:p>
        </p:txBody>
      </p:sp>
      <p:sp>
        <p:nvSpPr>
          <p:cNvPr id="9" name="TextBox 8"/>
          <p:cNvSpPr txBox="1"/>
          <p:nvPr/>
        </p:nvSpPr>
        <p:spPr>
          <a:xfrm>
            <a:off x="5756872" y="5596986"/>
            <a:ext cx="942536" cy="215444"/>
          </a:xfrm>
          <a:prstGeom prst="rect">
            <a:avLst/>
          </a:prstGeom>
          <a:noFill/>
        </p:spPr>
        <p:txBody>
          <a:bodyPr wrap="square" rtlCol="0">
            <a:spAutoFit/>
          </a:bodyPr>
          <a:lstStyle/>
          <a:p>
            <a:r>
              <a:rPr lang="en-GB" sz="800" dirty="0">
                <a:solidFill>
                  <a:schemeClr val="bg1"/>
                </a:solidFill>
              </a:rPr>
              <a:t>Photo: Tom Lee</a:t>
            </a:r>
          </a:p>
        </p:txBody>
      </p:sp>
      <p:sp>
        <p:nvSpPr>
          <p:cNvPr id="10" name="TextBox 9"/>
          <p:cNvSpPr txBox="1"/>
          <p:nvPr/>
        </p:nvSpPr>
        <p:spPr>
          <a:xfrm>
            <a:off x="2484120" y="2799471"/>
            <a:ext cx="2270760" cy="646331"/>
          </a:xfrm>
          <a:prstGeom prst="rect">
            <a:avLst/>
          </a:prstGeom>
          <a:noFill/>
          <a:ln>
            <a:solidFill>
              <a:schemeClr val="bg1"/>
            </a:solidFill>
          </a:ln>
        </p:spPr>
        <p:txBody>
          <a:bodyPr wrap="square" rtlCol="0">
            <a:spAutoFit/>
          </a:bodyPr>
          <a:lstStyle/>
          <a:p>
            <a:r>
              <a:rPr lang="en-GB" dirty="0">
                <a:solidFill>
                  <a:schemeClr val="bg1"/>
                </a:solidFill>
                <a:latin typeface="Comic Sans MS" charset="0"/>
                <a:ea typeface="Comic Sans MS" charset="0"/>
                <a:cs typeface="Comic Sans MS" charset="0"/>
              </a:rPr>
              <a:t>Spotted at Weir Wood, East Sussex</a:t>
            </a:r>
          </a:p>
        </p:txBody>
      </p:sp>
      <p:sp>
        <p:nvSpPr>
          <p:cNvPr id="11" name="TextBox 10"/>
          <p:cNvSpPr txBox="1"/>
          <p:nvPr/>
        </p:nvSpPr>
        <p:spPr>
          <a:xfrm>
            <a:off x="6997506" y="4598270"/>
            <a:ext cx="1977681" cy="923330"/>
          </a:xfrm>
          <a:prstGeom prst="rect">
            <a:avLst/>
          </a:prstGeom>
          <a:noFill/>
          <a:ln>
            <a:solidFill>
              <a:schemeClr val="bg1"/>
            </a:solidFill>
          </a:ln>
        </p:spPr>
        <p:txBody>
          <a:bodyPr wrap="square" rtlCol="0">
            <a:spAutoFit/>
          </a:bodyPr>
          <a:lstStyle/>
          <a:p>
            <a:r>
              <a:rPr lang="en-GB" dirty="0">
                <a:solidFill>
                  <a:schemeClr val="bg1"/>
                </a:solidFill>
                <a:latin typeface="Comic Sans MS" charset="0"/>
                <a:ea typeface="Comic Sans MS" charset="0"/>
                <a:cs typeface="Comic Sans MS" charset="0"/>
              </a:rPr>
              <a:t>Spotted at Ashdown Forest, East Sussex</a:t>
            </a:r>
          </a:p>
        </p:txBody>
      </p:sp>
    </p:spTree>
    <p:extLst>
      <p:ext uri="{BB962C8B-B14F-4D97-AF65-F5344CB8AC3E}">
        <p14:creationId xmlns:p14="http://schemas.microsoft.com/office/powerpoint/2010/main" val="42403629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8352"/>
            <a:ext cx="9105314" cy="1143000"/>
          </a:xfrm>
        </p:spPr>
        <p:txBody>
          <a:bodyPr>
            <a:noAutofit/>
          </a:bodyPr>
          <a:lstStyle/>
          <a:p>
            <a:r>
              <a:rPr lang="en-GB" sz="2900" dirty="0">
                <a:latin typeface="Comic Sans MS" charset="0"/>
                <a:ea typeface="Comic Sans MS" charset="0"/>
                <a:cs typeface="Comic Sans MS" charset="0"/>
              </a:rPr>
              <a:t>The </a:t>
            </a:r>
            <a:r>
              <a:rPr lang="en-GB" sz="2900" b="1" dirty="0">
                <a:solidFill>
                  <a:srgbClr val="00B050"/>
                </a:solidFill>
                <a:latin typeface="Comic Sans MS" charset="0"/>
                <a:ea typeface="Comic Sans MS" charset="0"/>
                <a:cs typeface="Comic Sans MS" charset="0"/>
              </a:rPr>
              <a:t>magpie</a:t>
            </a:r>
            <a:r>
              <a:rPr lang="en-GB" sz="2900" dirty="0">
                <a:latin typeface="Comic Sans MS" charset="0"/>
                <a:ea typeface="Comic Sans MS" charset="0"/>
                <a:cs typeface="Comic Sans MS" charset="0"/>
              </a:rPr>
              <a:t> (left) and </a:t>
            </a:r>
            <a:r>
              <a:rPr lang="en-GB" sz="2900" b="1" dirty="0">
                <a:solidFill>
                  <a:srgbClr val="00B050"/>
                </a:solidFill>
                <a:latin typeface="Comic Sans MS" charset="0"/>
                <a:ea typeface="Comic Sans MS" charset="0"/>
                <a:cs typeface="Comic Sans MS" charset="0"/>
              </a:rPr>
              <a:t>jay</a:t>
            </a:r>
            <a:r>
              <a:rPr lang="en-GB" sz="2900" dirty="0">
                <a:latin typeface="Comic Sans MS" charset="0"/>
                <a:ea typeface="Comic Sans MS" charset="0"/>
                <a:cs typeface="Comic Sans MS" charset="0"/>
              </a:rPr>
              <a:t> (right) both belong to the crow family but have very different personalities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69701" y="1417638"/>
            <a:ext cx="5574299" cy="3562325"/>
          </a:xfrm>
        </p:spPr>
      </p:pic>
      <p:sp>
        <p:nvSpPr>
          <p:cNvPr id="5" name="TextBox 4"/>
          <p:cNvSpPr txBox="1"/>
          <p:nvPr/>
        </p:nvSpPr>
        <p:spPr>
          <a:xfrm>
            <a:off x="8268286" y="4764519"/>
            <a:ext cx="837028" cy="215444"/>
          </a:xfrm>
          <a:prstGeom prst="rect">
            <a:avLst/>
          </a:prstGeom>
          <a:noFill/>
        </p:spPr>
        <p:txBody>
          <a:bodyPr wrap="square" rtlCol="0">
            <a:spAutoFit/>
          </a:bodyPr>
          <a:lstStyle/>
          <a:p>
            <a:r>
              <a:rPr lang="en-GB" sz="800" dirty="0"/>
              <a:t>Photo: Tom Lee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44471"/>
            <a:ext cx="5416062" cy="3613529"/>
          </a:xfrm>
          <a:prstGeom prst="rect">
            <a:avLst/>
          </a:prstGeom>
          <a:ln>
            <a:solidFill>
              <a:schemeClr val="bg1"/>
            </a:solidFill>
          </a:ln>
        </p:spPr>
      </p:pic>
      <p:sp>
        <p:nvSpPr>
          <p:cNvPr id="7" name="TextBox 6"/>
          <p:cNvSpPr txBox="1"/>
          <p:nvPr/>
        </p:nvSpPr>
        <p:spPr>
          <a:xfrm>
            <a:off x="196948" y="6555545"/>
            <a:ext cx="1266092" cy="215444"/>
          </a:xfrm>
          <a:prstGeom prst="rect">
            <a:avLst/>
          </a:prstGeom>
          <a:noFill/>
        </p:spPr>
        <p:txBody>
          <a:bodyPr wrap="square" rtlCol="0">
            <a:spAutoFit/>
          </a:bodyPr>
          <a:lstStyle/>
          <a:p>
            <a:r>
              <a:rPr lang="en-GB" sz="800" dirty="0">
                <a:solidFill>
                  <a:schemeClr val="bg1"/>
                </a:solidFill>
              </a:rPr>
              <a:t>Photo: Bill Kirby1</a:t>
            </a:r>
          </a:p>
        </p:txBody>
      </p:sp>
      <p:sp>
        <p:nvSpPr>
          <p:cNvPr id="3" name="TextBox 2"/>
          <p:cNvSpPr txBox="1"/>
          <p:nvPr/>
        </p:nvSpPr>
        <p:spPr>
          <a:xfrm>
            <a:off x="360219" y="1606580"/>
            <a:ext cx="3135562" cy="646331"/>
          </a:xfrm>
          <a:prstGeom prst="rect">
            <a:avLst/>
          </a:prstGeom>
          <a:noFill/>
          <a:ln>
            <a:solidFill>
              <a:schemeClr val="tx1"/>
            </a:solidFill>
          </a:ln>
        </p:spPr>
        <p:txBody>
          <a:bodyPr wrap="square" rtlCol="0">
            <a:spAutoFit/>
          </a:bodyPr>
          <a:lstStyle/>
          <a:p>
            <a:r>
              <a:rPr lang="en-GB" dirty="0">
                <a:latin typeface="Comic Sans MS" charset="0"/>
                <a:ea typeface="Comic Sans MS" charset="0"/>
                <a:cs typeface="Comic Sans MS" charset="0"/>
              </a:rPr>
              <a:t>Jays are shy birds that rarely move far from cover</a:t>
            </a:r>
          </a:p>
        </p:txBody>
      </p:sp>
      <p:sp>
        <p:nvSpPr>
          <p:cNvPr id="9" name="TextBox 8"/>
          <p:cNvSpPr txBox="1"/>
          <p:nvPr/>
        </p:nvSpPr>
        <p:spPr>
          <a:xfrm>
            <a:off x="5555673" y="5847659"/>
            <a:ext cx="3338945" cy="923330"/>
          </a:xfrm>
          <a:prstGeom prst="rect">
            <a:avLst/>
          </a:prstGeom>
          <a:noFill/>
          <a:ln>
            <a:solidFill>
              <a:schemeClr val="tx1"/>
            </a:solidFill>
          </a:ln>
        </p:spPr>
        <p:txBody>
          <a:bodyPr wrap="square" rtlCol="0">
            <a:spAutoFit/>
          </a:bodyPr>
          <a:lstStyle/>
          <a:p>
            <a:r>
              <a:rPr lang="en-GB" dirty="0">
                <a:latin typeface="Comic Sans MS" charset="0"/>
                <a:ea typeface="Comic Sans MS" charset="0"/>
                <a:cs typeface="Comic Sans MS" charset="0"/>
              </a:rPr>
              <a:t>Magpies are noisy chattering birds with a challenging, almost arrogant attitude!</a:t>
            </a:r>
          </a:p>
        </p:txBody>
      </p:sp>
    </p:spTree>
    <p:extLst>
      <p:ext uri="{BB962C8B-B14F-4D97-AF65-F5344CB8AC3E}">
        <p14:creationId xmlns:p14="http://schemas.microsoft.com/office/powerpoint/2010/main" val="133964998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9020" r="3270" b="6701"/>
          <a:stretch/>
        </p:blipFill>
        <p:spPr>
          <a:xfrm>
            <a:off x="0" y="3530659"/>
            <a:ext cx="3889719" cy="3327341"/>
          </a:xfrm>
          <a:prstGeom prst="rect">
            <a:avLst/>
          </a:prstGeom>
        </p:spPr>
      </p:pic>
      <p:sp>
        <p:nvSpPr>
          <p:cNvPr id="2" name="Title 1"/>
          <p:cNvSpPr>
            <a:spLocks noGrp="1"/>
          </p:cNvSpPr>
          <p:nvPr>
            <p:ph type="title"/>
          </p:nvPr>
        </p:nvSpPr>
        <p:spPr>
          <a:xfrm>
            <a:off x="-1" y="76483"/>
            <a:ext cx="9136967" cy="1143000"/>
          </a:xfrm>
        </p:spPr>
        <p:txBody>
          <a:bodyPr>
            <a:noAutofit/>
          </a:bodyPr>
          <a:lstStyle/>
          <a:p>
            <a:r>
              <a:rPr lang="en-GB" sz="3600" b="1" dirty="0">
                <a:solidFill>
                  <a:srgbClr val="00B050"/>
                </a:solidFill>
                <a:latin typeface="Comic Sans MS" charset="0"/>
                <a:ea typeface="Comic Sans MS" charset="0"/>
                <a:cs typeface="Comic Sans MS" charset="0"/>
              </a:rPr>
              <a:t>Jackdaws</a:t>
            </a:r>
            <a:r>
              <a:rPr lang="en-GB" sz="3600" dirty="0">
                <a:latin typeface="Comic Sans MS" charset="0"/>
                <a:ea typeface="Comic Sans MS" charset="0"/>
                <a:cs typeface="Comic Sans MS" charset="0"/>
              </a:rPr>
              <a:t> (a), </a:t>
            </a:r>
            <a:r>
              <a:rPr lang="en-GB" sz="3600" b="1" dirty="0">
                <a:solidFill>
                  <a:srgbClr val="00B050"/>
                </a:solidFill>
                <a:latin typeface="Comic Sans MS" charset="0"/>
                <a:ea typeface="Comic Sans MS" charset="0"/>
                <a:cs typeface="Comic Sans MS" charset="0"/>
              </a:rPr>
              <a:t>rooks</a:t>
            </a:r>
            <a:r>
              <a:rPr lang="en-GB" sz="3600" dirty="0">
                <a:latin typeface="Comic Sans MS" charset="0"/>
                <a:ea typeface="Comic Sans MS" charset="0"/>
                <a:cs typeface="Comic Sans MS" charset="0"/>
              </a:rPr>
              <a:t> (b) and </a:t>
            </a:r>
            <a:r>
              <a:rPr lang="en-GB" sz="3600" b="1" dirty="0">
                <a:solidFill>
                  <a:srgbClr val="00B050"/>
                </a:solidFill>
                <a:latin typeface="Comic Sans MS" charset="0"/>
                <a:ea typeface="Comic Sans MS" charset="0"/>
                <a:cs typeface="Comic Sans MS" charset="0"/>
              </a:rPr>
              <a:t>carrion crows</a:t>
            </a:r>
            <a:r>
              <a:rPr lang="en-GB" sz="3600" dirty="0">
                <a:latin typeface="Comic Sans MS" charset="0"/>
                <a:ea typeface="Comic Sans MS" charset="0"/>
                <a:cs typeface="Comic Sans MS" charset="0"/>
              </a:rPr>
              <a:t> </a:t>
            </a:r>
            <a:r>
              <a:rPr lang="de-DE" sz="3600" dirty="0">
                <a:latin typeface="Comic Sans MS" charset="0"/>
                <a:ea typeface="Comic Sans MS" charset="0"/>
                <a:cs typeface="Comic Sans MS" charset="0"/>
              </a:rPr>
              <a:t>(c) are all a common sight in Sussex</a:t>
            </a:r>
            <a:endParaRPr lang="en-GB" sz="3600" dirty="0">
              <a:latin typeface="Comic Sans MS" charset="0"/>
              <a:ea typeface="Comic Sans MS" charset="0"/>
              <a:cs typeface="Comic Sans MS" charset="0"/>
            </a:endParaRPr>
          </a:p>
        </p:txBody>
      </p:sp>
      <p:pic>
        <p:nvPicPr>
          <p:cNvPr id="6" name="Content Placeholder 5"/>
          <p:cNvPicPr>
            <a:picLocks noGrp="1" noChangeAspect="1"/>
          </p:cNvPicPr>
          <p:nvPr>
            <p:ph idx="1"/>
          </p:nvPr>
        </p:nvPicPr>
        <p:blipFill rotWithShape="1">
          <a:blip r:embed="rId3">
            <a:extLst>
              <a:ext uri="{28A0092B-C50C-407E-A947-70E740481C1C}">
                <a14:useLocalDpi xmlns:a14="http://schemas.microsoft.com/office/drawing/2010/main" val="0"/>
              </a:ext>
            </a:extLst>
          </a:blip>
          <a:srcRect l="19846" t="9091" r="12497" b="8782"/>
          <a:stretch/>
        </p:blipFill>
        <p:spPr>
          <a:xfrm>
            <a:off x="2215661" y="1417638"/>
            <a:ext cx="3742007" cy="3321575"/>
          </a:xfrm>
          <a:ln>
            <a:solidFill>
              <a:schemeClr val="bg1"/>
            </a:solidFill>
          </a:ln>
        </p:spPr>
      </p:pic>
      <p:sp>
        <p:nvSpPr>
          <p:cNvPr id="7" name="TextBox 6"/>
          <p:cNvSpPr txBox="1"/>
          <p:nvPr/>
        </p:nvSpPr>
        <p:spPr>
          <a:xfrm>
            <a:off x="4979964" y="1411872"/>
            <a:ext cx="1139483" cy="215444"/>
          </a:xfrm>
          <a:prstGeom prst="rect">
            <a:avLst/>
          </a:prstGeom>
          <a:noFill/>
        </p:spPr>
        <p:txBody>
          <a:bodyPr wrap="square" rtlCol="0">
            <a:spAutoFit/>
          </a:bodyPr>
          <a:lstStyle/>
          <a:p>
            <a:r>
              <a:rPr lang="en-GB" sz="800" dirty="0">
                <a:solidFill>
                  <a:schemeClr val="bg1"/>
                </a:solidFill>
              </a:rPr>
              <a:t>Photo: jans canon</a:t>
            </a:r>
          </a:p>
        </p:txBody>
      </p:sp>
      <p:sp>
        <p:nvSpPr>
          <p:cNvPr id="9" name="TextBox 8"/>
          <p:cNvSpPr txBox="1"/>
          <p:nvPr/>
        </p:nvSpPr>
        <p:spPr>
          <a:xfrm>
            <a:off x="0" y="3530659"/>
            <a:ext cx="1266092" cy="215444"/>
          </a:xfrm>
          <a:prstGeom prst="rect">
            <a:avLst/>
          </a:prstGeom>
          <a:noFill/>
        </p:spPr>
        <p:txBody>
          <a:bodyPr wrap="square" rtlCol="0">
            <a:spAutoFit/>
          </a:bodyPr>
          <a:lstStyle/>
          <a:p>
            <a:r>
              <a:rPr lang="en-GB" sz="800" dirty="0"/>
              <a:t>Photo: Tony Smith</a:t>
            </a: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14866" t="5516" r="16089" b="15060"/>
          <a:stretch/>
        </p:blipFill>
        <p:spPr>
          <a:xfrm>
            <a:off x="5198178" y="3567711"/>
            <a:ext cx="3938789" cy="3327341"/>
          </a:xfrm>
          <a:prstGeom prst="rect">
            <a:avLst/>
          </a:prstGeom>
          <a:ln>
            <a:solidFill>
              <a:schemeClr val="bg1"/>
            </a:solidFill>
          </a:ln>
        </p:spPr>
      </p:pic>
      <p:sp>
        <p:nvSpPr>
          <p:cNvPr id="11" name="TextBox 10"/>
          <p:cNvSpPr txBox="1"/>
          <p:nvPr/>
        </p:nvSpPr>
        <p:spPr>
          <a:xfrm>
            <a:off x="8131127" y="3567711"/>
            <a:ext cx="1012873" cy="215444"/>
          </a:xfrm>
          <a:prstGeom prst="rect">
            <a:avLst/>
          </a:prstGeom>
          <a:noFill/>
        </p:spPr>
        <p:txBody>
          <a:bodyPr wrap="square" rtlCol="0">
            <a:spAutoFit/>
          </a:bodyPr>
          <a:lstStyle/>
          <a:p>
            <a:r>
              <a:rPr lang="en-GB" sz="800" dirty="0"/>
              <a:t>Photo: UncleBucko</a:t>
            </a:r>
          </a:p>
        </p:txBody>
      </p:sp>
      <p:sp>
        <p:nvSpPr>
          <p:cNvPr id="12" name="TextBox 11"/>
          <p:cNvSpPr txBox="1"/>
          <p:nvPr/>
        </p:nvSpPr>
        <p:spPr>
          <a:xfrm>
            <a:off x="1705707" y="1627316"/>
            <a:ext cx="509954" cy="584775"/>
          </a:xfrm>
          <a:prstGeom prst="rect">
            <a:avLst/>
          </a:prstGeom>
          <a:noFill/>
        </p:spPr>
        <p:txBody>
          <a:bodyPr wrap="square" rtlCol="0">
            <a:spAutoFit/>
          </a:bodyPr>
          <a:lstStyle/>
          <a:p>
            <a:r>
              <a:rPr lang="en-GB" sz="3200" dirty="0">
                <a:latin typeface="Comic Sans MS" charset="0"/>
                <a:ea typeface="Comic Sans MS" charset="0"/>
                <a:cs typeface="Comic Sans MS" charset="0"/>
              </a:rPr>
              <a:t>a</a:t>
            </a:r>
          </a:p>
        </p:txBody>
      </p:sp>
      <p:sp>
        <p:nvSpPr>
          <p:cNvPr id="13" name="TextBox 12"/>
          <p:cNvSpPr txBox="1"/>
          <p:nvPr/>
        </p:nvSpPr>
        <p:spPr>
          <a:xfrm>
            <a:off x="140676" y="2926080"/>
            <a:ext cx="337626" cy="584775"/>
          </a:xfrm>
          <a:prstGeom prst="rect">
            <a:avLst/>
          </a:prstGeom>
          <a:noFill/>
        </p:spPr>
        <p:txBody>
          <a:bodyPr wrap="square" rtlCol="0">
            <a:spAutoFit/>
          </a:bodyPr>
          <a:lstStyle/>
          <a:p>
            <a:r>
              <a:rPr lang="en-GB" sz="3200" dirty="0">
                <a:latin typeface="Comic Sans MS" charset="0"/>
                <a:ea typeface="Comic Sans MS" charset="0"/>
                <a:cs typeface="Comic Sans MS" charset="0"/>
              </a:rPr>
              <a:t>b</a:t>
            </a:r>
          </a:p>
        </p:txBody>
      </p:sp>
      <p:sp>
        <p:nvSpPr>
          <p:cNvPr id="14" name="TextBox 13"/>
          <p:cNvSpPr txBox="1"/>
          <p:nvPr/>
        </p:nvSpPr>
        <p:spPr>
          <a:xfrm>
            <a:off x="8408962" y="2945884"/>
            <a:ext cx="457202" cy="584775"/>
          </a:xfrm>
          <a:prstGeom prst="rect">
            <a:avLst/>
          </a:prstGeom>
          <a:noFill/>
        </p:spPr>
        <p:txBody>
          <a:bodyPr wrap="square" rtlCol="0">
            <a:spAutoFit/>
          </a:bodyPr>
          <a:lstStyle/>
          <a:p>
            <a:r>
              <a:rPr lang="en-GB" sz="3200" dirty="0">
                <a:latin typeface="Comic Sans MS" charset="0"/>
                <a:ea typeface="Comic Sans MS" charset="0"/>
                <a:cs typeface="Comic Sans MS" charset="0"/>
              </a:rPr>
              <a:t>c</a:t>
            </a:r>
          </a:p>
        </p:txBody>
      </p:sp>
    </p:spTree>
    <p:extLst>
      <p:ext uri="{BB962C8B-B14F-4D97-AF65-F5344CB8AC3E}">
        <p14:creationId xmlns:p14="http://schemas.microsoft.com/office/powerpoint/2010/main" val="124816491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271" y="170552"/>
            <a:ext cx="9003323" cy="1143000"/>
          </a:xfrm>
        </p:spPr>
        <p:txBody>
          <a:bodyPr>
            <a:normAutofit fontScale="90000"/>
          </a:bodyPr>
          <a:lstStyle/>
          <a:p>
            <a:r>
              <a:rPr lang="en-GB" sz="3600" b="1" dirty="0">
                <a:solidFill>
                  <a:srgbClr val="00B050"/>
                </a:solidFill>
                <a:latin typeface="Comic Sans MS" charset="0"/>
                <a:ea typeface="Comic Sans MS" charset="0"/>
                <a:cs typeface="Comic Sans MS" charset="0"/>
              </a:rPr>
              <a:t>Starlings</a:t>
            </a:r>
            <a:r>
              <a:rPr lang="en-GB" b="1" dirty="0">
                <a:solidFill>
                  <a:srgbClr val="00B050"/>
                </a:solidFill>
                <a:latin typeface="Comic Sans MS" charset="0"/>
                <a:ea typeface="Comic Sans MS" charset="0"/>
                <a:cs typeface="Comic Sans MS" charset="0"/>
              </a:rPr>
              <a:t> </a:t>
            </a:r>
            <a:r>
              <a:rPr lang="en-GB" sz="3600" dirty="0">
                <a:latin typeface="Comic Sans MS" charset="0"/>
                <a:ea typeface="Comic Sans MS" charset="0"/>
                <a:cs typeface="Comic Sans MS" charset="0"/>
              </a:rPr>
              <a:t>are still one of the UK’s commonest garden birds, especially in southern England</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t="14657"/>
          <a:stretch/>
        </p:blipFill>
        <p:spPr>
          <a:xfrm>
            <a:off x="-1067" y="1448972"/>
            <a:ext cx="9144000" cy="5409028"/>
          </a:xfrm>
        </p:spPr>
      </p:pic>
      <p:sp>
        <p:nvSpPr>
          <p:cNvPr id="5" name="TextBox 4"/>
          <p:cNvSpPr txBox="1"/>
          <p:nvPr/>
        </p:nvSpPr>
        <p:spPr>
          <a:xfrm>
            <a:off x="6696223" y="6583680"/>
            <a:ext cx="1434904" cy="230832"/>
          </a:xfrm>
          <a:prstGeom prst="rect">
            <a:avLst/>
          </a:prstGeom>
          <a:noFill/>
        </p:spPr>
        <p:txBody>
          <a:bodyPr wrap="square" rtlCol="0">
            <a:spAutoFit/>
          </a:bodyPr>
          <a:lstStyle/>
          <a:p>
            <a:r>
              <a:rPr lang="en-GB" sz="900" dirty="0">
                <a:solidFill>
                  <a:schemeClr val="bg1"/>
                </a:solidFill>
              </a:rPr>
              <a:t>Photo: Helen Haden</a:t>
            </a: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6730" t="4723" r="22885" b="4696"/>
          <a:stretch/>
        </p:blipFill>
        <p:spPr>
          <a:xfrm>
            <a:off x="0" y="3837368"/>
            <a:ext cx="3123027" cy="3020632"/>
          </a:xfrm>
          <a:prstGeom prst="rect">
            <a:avLst/>
          </a:prstGeom>
          <a:ln>
            <a:solidFill>
              <a:schemeClr val="bg1"/>
            </a:solidFill>
          </a:ln>
        </p:spPr>
      </p:pic>
      <p:sp>
        <p:nvSpPr>
          <p:cNvPr id="6" name="TextBox 5"/>
          <p:cNvSpPr txBox="1"/>
          <p:nvPr/>
        </p:nvSpPr>
        <p:spPr>
          <a:xfrm>
            <a:off x="1814733" y="6583680"/>
            <a:ext cx="1111347" cy="215444"/>
          </a:xfrm>
          <a:prstGeom prst="rect">
            <a:avLst/>
          </a:prstGeom>
          <a:noFill/>
        </p:spPr>
        <p:txBody>
          <a:bodyPr wrap="square" rtlCol="0">
            <a:spAutoFit/>
          </a:bodyPr>
          <a:lstStyle/>
          <a:p>
            <a:r>
              <a:rPr lang="en-GB" sz="800" dirty="0">
                <a:solidFill>
                  <a:schemeClr val="bg1"/>
                </a:solidFill>
              </a:rPr>
              <a:t>Photo: Phil McIver</a:t>
            </a:r>
          </a:p>
        </p:txBody>
      </p:sp>
      <p:sp>
        <p:nvSpPr>
          <p:cNvPr id="7" name="TextBox 6"/>
          <p:cNvSpPr txBox="1"/>
          <p:nvPr/>
        </p:nvSpPr>
        <p:spPr>
          <a:xfrm>
            <a:off x="6080175" y="5801929"/>
            <a:ext cx="2667000" cy="646331"/>
          </a:xfrm>
          <a:prstGeom prst="rect">
            <a:avLst/>
          </a:prstGeom>
          <a:noFill/>
          <a:ln>
            <a:solidFill>
              <a:schemeClr val="bg1"/>
            </a:solidFill>
          </a:ln>
        </p:spPr>
        <p:txBody>
          <a:bodyPr wrap="square" rtlCol="0">
            <a:spAutoFit/>
          </a:bodyPr>
          <a:lstStyle/>
          <a:p>
            <a:r>
              <a:rPr lang="en-GB" dirty="0">
                <a:solidFill>
                  <a:schemeClr val="bg1"/>
                </a:solidFill>
                <a:latin typeface="Comic Sans MS" charset="0"/>
                <a:ea typeface="Comic Sans MS" charset="0"/>
                <a:cs typeface="Comic Sans MS" charset="0"/>
              </a:rPr>
              <a:t>Pictured in Brighton, East Sussex at sunset</a:t>
            </a:r>
          </a:p>
        </p:txBody>
      </p:sp>
    </p:spTree>
    <p:extLst>
      <p:ext uri="{BB962C8B-B14F-4D97-AF65-F5344CB8AC3E}">
        <p14:creationId xmlns:p14="http://schemas.microsoft.com/office/powerpoint/2010/main" val="19556235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782" t="13316" r="3979" b="4970"/>
          <a:stretch/>
        </p:blipFill>
        <p:spPr>
          <a:xfrm>
            <a:off x="1" y="1209822"/>
            <a:ext cx="9144000" cy="5648178"/>
          </a:xfrm>
          <a:prstGeom prst="rect">
            <a:avLst/>
          </a:prstGeom>
        </p:spPr>
      </p:pic>
      <p:sp>
        <p:nvSpPr>
          <p:cNvPr id="5" name="TextBox 4"/>
          <p:cNvSpPr txBox="1"/>
          <p:nvPr/>
        </p:nvSpPr>
        <p:spPr>
          <a:xfrm>
            <a:off x="7526214" y="6344528"/>
            <a:ext cx="1364567" cy="230832"/>
          </a:xfrm>
          <a:prstGeom prst="rect">
            <a:avLst/>
          </a:prstGeom>
          <a:noFill/>
        </p:spPr>
        <p:txBody>
          <a:bodyPr wrap="square" rtlCol="0">
            <a:spAutoFit/>
          </a:bodyPr>
          <a:lstStyle/>
          <a:p>
            <a:r>
              <a:rPr lang="en-GB" sz="900" dirty="0">
                <a:solidFill>
                  <a:schemeClr val="bg1"/>
                </a:solidFill>
              </a:rPr>
              <a:t>Photo: garypearson</a:t>
            </a:r>
          </a:p>
        </p:txBody>
      </p:sp>
      <p:sp>
        <p:nvSpPr>
          <p:cNvPr id="6" name="TextBox 5"/>
          <p:cNvSpPr txBox="1"/>
          <p:nvPr/>
        </p:nvSpPr>
        <p:spPr>
          <a:xfrm>
            <a:off x="14066" y="160740"/>
            <a:ext cx="9129933" cy="892552"/>
          </a:xfrm>
          <a:prstGeom prst="rect">
            <a:avLst/>
          </a:prstGeom>
          <a:noFill/>
        </p:spPr>
        <p:txBody>
          <a:bodyPr wrap="square" rtlCol="0">
            <a:spAutoFit/>
          </a:bodyPr>
          <a:lstStyle/>
          <a:p>
            <a:pPr algn="ctr"/>
            <a:r>
              <a:rPr lang="en-GB" sz="2600" dirty="0">
                <a:latin typeface="Comic Sans MS" charset="0"/>
                <a:ea typeface="Comic Sans MS" charset="0"/>
                <a:cs typeface="Comic Sans MS" charset="0"/>
              </a:rPr>
              <a:t>The </a:t>
            </a:r>
            <a:r>
              <a:rPr lang="en-GB" sz="2600" b="1" dirty="0">
                <a:solidFill>
                  <a:srgbClr val="00B050"/>
                </a:solidFill>
                <a:latin typeface="Comic Sans MS" charset="0"/>
                <a:ea typeface="Comic Sans MS" charset="0"/>
                <a:cs typeface="Comic Sans MS" charset="0"/>
              </a:rPr>
              <a:t>Arundel Wetland Centre </a:t>
            </a:r>
            <a:r>
              <a:rPr lang="en-GB" sz="2600" dirty="0">
                <a:latin typeface="Comic Sans MS" charset="0"/>
                <a:ea typeface="Comic Sans MS" charset="0"/>
                <a:cs typeface="Comic Sans MS" charset="0"/>
              </a:rPr>
              <a:t>is a great place to spot kestrels, buzzards, kingfishers, song birds &amp; water birds</a:t>
            </a:r>
          </a:p>
        </p:txBody>
      </p:sp>
    </p:spTree>
    <p:extLst>
      <p:ext uri="{BB962C8B-B14F-4D97-AF65-F5344CB8AC3E}">
        <p14:creationId xmlns:p14="http://schemas.microsoft.com/office/powerpoint/2010/main" val="91041403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45" y="118608"/>
            <a:ext cx="8894619" cy="1143000"/>
          </a:xfrm>
        </p:spPr>
        <p:txBody>
          <a:bodyPr>
            <a:normAutofit/>
          </a:bodyPr>
          <a:lstStyle/>
          <a:p>
            <a:r>
              <a:rPr lang="en-GB" sz="3400" b="1" dirty="0">
                <a:solidFill>
                  <a:srgbClr val="00B050"/>
                </a:solidFill>
                <a:latin typeface="Comic Sans MS" charset="0"/>
                <a:ea typeface="Comic Sans MS" charset="0"/>
                <a:cs typeface="Comic Sans MS" charset="0"/>
              </a:rPr>
              <a:t>House sparrows </a:t>
            </a:r>
            <a:r>
              <a:rPr lang="en-GB" sz="3400" dirty="0">
                <a:latin typeface="Comic Sans MS" charset="0"/>
                <a:ea typeface="Comic Sans MS" charset="0"/>
                <a:cs typeface="Comic Sans MS" charset="0"/>
              </a:rPr>
              <a:t>are noisy and sociable birds that feed and breed close to people</a:t>
            </a:r>
            <a:endParaRPr lang="en-GB" sz="3400" b="1" dirty="0">
              <a:solidFill>
                <a:srgbClr val="00B050"/>
              </a:solidFill>
              <a:latin typeface="Comic Sans MS" charset="0"/>
              <a:ea typeface="Comic Sans MS" charset="0"/>
              <a:cs typeface="Comic Sans MS" charset="0"/>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7130" b="9526"/>
          <a:stretch/>
        </p:blipFill>
        <p:spPr>
          <a:xfrm>
            <a:off x="0" y="1417638"/>
            <a:ext cx="9144000" cy="5440362"/>
          </a:xfrm>
        </p:spPr>
      </p:pic>
      <p:sp>
        <p:nvSpPr>
          <p:cNvPr id="5" name="TextBox 4"/>
          <p:cNvSpPr txBox="1"/>
          <p:nvPr/>
        </p:nvSpPr>
        <p:spPr>
          <a:xfrm>
            <a:off x="7371472" y="6471138"/>
            <a:ext cx="1364566" cy="230832"/>
          </a:xfrm>
          <a:prstGeom prst="rect">
            <a:avLst/>
          </a:prstGeom>
          <a:noFill/>
        </p:spPr>
        <p:txBody>
          <a:bodyPr wrap="square" rtlCol="0">
            <a:spAutoFit/>
          </a:bodyPr>
          <a:lstStyle/>
          <a:p>
            <a:r>
              <a:rPr lang="en-GB" sz="900" dirty="0">
                <a:solidFill>
                  <a:schemeClr val="bg1"/>
                </a:solidFill>
              </a:rPr>
              <a:t>Photo: Kentish Plummer</a:t>
            </a:r>
          </a:p>
        </p:txBody>
      </p:sp>
      <p:sp>
        <p:nvSpPr>
          <p:cNvPr id="3" name="TextBox 2"/>
          <p:cNvSpPr txBox="1"/>
          <p:nvPr/>
        </p:nvSpPr>
        <p:spPr>
          <a:xfrm>
            <a:off x="4511040" y="1677603"/>
            <a:ext cx="4522124" cy="369332"/>
          </a:xfrm>
          <a:prstGeom prst="rect">
            <a:avLst/>
          </a:prstGeom>
          <a:noFill/>
          <a:ln>
            <a:solidFill>
              <a:schemeClr val="bg1"/>
            </a:solidFill>
          </a:ln>
        </p:spPr>
        <p:txBody>
          <a:bodyPr wrap="square" rtlCol="0">
            <a:spAutoFit/>
          </a:bodyPr>
          <a:lstStyle/>
          <a:p>
            <a:r>
              <a:rPr lang="en-GB" dirty="0">
                <a:solidFill>
                  <a:schemeClr val="bg1"/>
                </a:solidFill>
                <a:latin typeface="Comic Sans MS" charset="0"/>
                <a:ea typeface="Comic Sans MS" charset="0"/>
                <a:cs typeface="Comic Sans MS" charset="0"/>
              </a:rPr>
              <a:t>Photographed in Salehurst, East Sussex</a:t>
            </a:r>
          </a:p>
        </p:txBody>
      </p:sp>
    </p:spTree>
    <p:extLst>
      <p:ext uri="{BB962C8B-B14F-4D97-AF65-F5344CB8AC3E}">
        <p14:creationId xmlns:p14="http://schemas.microsoft.com/office/powerpoint/2010/main" val="210661650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837" y="108384"/>
            <a:ext cx="8922326" cy="1143000"/>
          </a:xfrm>
        </p:spPr>
        <p:txBody>
          <a:bodyPr>
            <a:normAutofit fontScale="90000"/>
          </a:bodyPr>
          <a:lstStyle/>
          <a:p>
            <a:r>
              <a:rPr lang="en-GB" sz="3100" dirty="0">
                <a:latin typeface="Comic Sans MS" charset="0"/>
                <a:ea typeface="Comic Sans MS" charset="0"/>
                <a:cs typeface="Comic Sans MS" charset="0"/>
              </a:rPr>
              <a:t>The</a:t>
            </a:r>
            <a:r>
              <a:rPr lang="en-GB" b="1" dirty="0">
                <a:solidFill>
                  <a:srgbClr val="00B050"/>
                </a:solidFill>
                <a:latin typeface="Comic Sans MS" charset="0"/>
                <a:ea typeface="Comic Sans MS" charset="0"/>
                <a:cs typeface="Comic Sans MS" charset="0"/>
              </a:rPr>
              <a:t> </a:t>
            </a:r>
            <a:r>
              <a:rPr lang="en-GB" sz="3100" b="1" dirty="0">
                <a:solidFill>
                  <a:srgbClr val="00B050"/>
                </a:solidFill>
                <a:latin typeface="Comic Sans MS" charset="0"/>
                <a:ea typeface="Comic Sans MS" charset="0"/>
                <a:cs typeface="Comic Sans MS" charset="0"/>
              </a:rPr>
              <a:t>chaffinch </a:t>
            </a:r>
            <a:r>
              <a:rPr lang="en-GB" sz="3100" dirty="0">
                <a:latin typeface="Comic Sans MS" charset="0"/>
                <a:ea typeface="Comic Sans MS" charset="0"/>
                <a:cs typeface="Comic Sans MS" charset="0"/>
              </a:rPr>
              <a:t>is one of the most common birds in the UK – you may often hear them singing in your garden with their loud song and </a:t>
            </a:r>
            <a:r>
              <a:rPr lang="en-GB" sz="3100" dirty="0">
                <a:solidFill>
                  <a:srgbClr val="00B050"/>
                </a:solidFill>
                <a:latin typeface="Comic Sans MS" charset="0"/>
                <a:ea typeface="Comic Sans MS" charset="0"/>
                <a:cs typeface="Comic Sans MS" charset="0"/>
              </a:rPr>
              <a:t>varied calls</a:t>
            </a:r>
            <a:endParaRPr lang="en-GB" sz="3100" b="1" dirty="0">
              <a:solidFill>
                <a:srgbClr val="00B050"/>
              </a:solidFill>
              <a:latin typeface="Comic Sans MS" charset="0"/>
              <a:ea typeface="Comic Sans MS" charset="0"/>
              <a:cs typeface="Comic Sans MS" charset="0"/>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4419" b="7701"/>
          <a:stretch/>
        </p:blipFill>
        <p:spPr>
          <a:xfrm>
            <a:off x="0" y="1498209"/>
            <a:ext cx="9144000" cy="5359791"/>
          </a:xfrm>
        </p:spPr>
      </p:pic>
      <p:sp>
        <p:nvSpPr>
          <p:cNvPr id="5" name="TextBox 4"/>
          <p:cNvSpPr txBox="1"/>
          <p:nvPr/>
        </p:nvSpPr>
        <p:spPr>
          <a:xfrm>
            <a:off x="295422" y="1758462"/>
            <a:ext cx="1153550" cy="230832"/>
          </a:xfrm>
          <a:prstGeom prst="rect">
            <a:avLst/>
          </a:prstGeom>
          <a:noFill/>
        </p:spPr>
        <p:txBody>
          <a:bodyPr wrap="square" rtlCol="0">
            <a:spAutoFit/>
          </a:bodyPr>
          <a:lstStyle/>
          <a:p>
            <a:r>
              <a:rPr lang="en-GB" sz="900" dirty="0">
                <a:solidFill>
                  <a:schemeClr val="bg1"/>
                </a:solidFill>
              </a:rPr>
              <a:t>Photo: Jill Catley</a:t>
            </a:r>
          </a:p>
        </p:txBody>
      </p:sp>
      <p:sp>
        <p:nvSpPr>
          <p:cNvPr id="3" name="TextBox 2"/>
          <p:cNvSpPr txBox="1"/>
          <p:nvPr/>
        </p:nvSpPr>
        <p:spPr>
          <a:xfrm>
            <a:off x="6492241" y="1758462"/>
            <a:ext cx="2333104" cy="646331"/>
          </a:xfrm>
          <a:prstGeom prst="rect">
            <a:avLst/>
          </a:prstGeom>
          <a:noFill/>
          <a:ln>
            <a:solidFill>
              <a:schemeClr val="bg1"/>
            </a:solidFill>
          </a:ln>
        </p:spPr>
        <p:txBody>
          <a:bodyPr wrap="square" rtlCol="0">
            <a:spAutoFit/>
          </a:bodyPr>
          <a:lstStyle/>
          <a:p>
            <a:r>
              <a:rPr lang="en-GB" dirty="0">
                <a:solidFill>
                  <a:schemeClr val="bg1"/>
                </a:solidFill>
                <a:latin typeface="Comic Sans MS" charset="0"/>
                <a:ea typeface="Comic Sans MS" charset="0"/>
                <a:cs typeface="Comic Sans MS" charset="0"/>
              </a:rPr>
              <a:t>Spotted at Bodiam Castle, East Sussex</a:t>
            </a:r>
          </a:p>
        </p:txBody>
      </p:sp>
    </p:spTree>
    <p:extLst>
      <p:ext uri="{BB962C8B-B14F-4D97-AF65-F5344CB8AC3E}">
        <p14:creationId xmlns:p14="http://schemas.microsoft.com/office/powerpoint/2010/main" val="12248447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813" y="185278"/>
            <a:ext cx="8792307" cy="1143000"/>
          </a:xfrm>
        </p:spPr>
        <p:txBody>
          <a:bodyPr>
            <a:noAutofit/>
          </a:bodyPr>
          <a:lstStyle/>
          <a:p>
            <a:r>
              <a:rPr lang="en-GB" sz="3200" dirty="0">
                <a:latin typeface="Comic Sans MS" charset="0"/>
                <a:ea typeface="Comic Sans MS" charset="0"/>
                <a:cs typeface="Comic Sans MS" charset="0"/>
              </a:rPr>
              <a:t>The </a:t>
            </a:r>
            <a:r>
              <a:rPr lang="en-GB" sz="3200" b="1" dirty="0">
                <a:solidFill>
                  <a:srgbClr val="00B050"/>
                </a:solidFill>
                <a:latin typeface="Comic Sans MS" charset="0"/>
                <a:ea typeface="Comic Sans MS" charset="0"/>
                <a:cs typeface="Comic Sans MS" charset="0"/>
              </a:rPr>
              <a:t>goldfinch</a:t>
            </a:r>
            <a:r>
              <a:rPr lang="en-GB" sz="3200" dirty="0">
                <a:latin typeface="Comic Sans MS" charset="0"/>
                <a:ea typeface="Comic Sans MS" charset="0"/>
                <a:cs typeface="Comic Sans MS" charset="0"/>
              </a:rPr>
              <a:t> (left) and </a:t>
            </a:r>
            <a:r>
              <a:rPr lang="en-GB" sz="3200" b="1" dirty="0">
                <a:solidFill>
                  <a:srgbClr val="00B050"/>
                </a:solidFill>
                <a:latin typeface="Comic Sans MS" charset="0"/>
                <a:ea typeface="Comic Sans MS" charset="0"/>
                <a:cs typeface="Comic Sans MS" charset="0"/>
              </a:rPr>
              <a:t>greenfinch</a:t>
            </a:r>
            <a:r>
              <a:rPr lang="en-GB" sz="3200" dirty="0">
                <a:latin typeface="Comic Sans MS" charset="0"/>
                <a:ea typeface="Comic Sans MS" charset="0"/>
                <a:cs typeface="Comic Sans MS" charset="0"/>
              </a:rPr>
              <a:t> </a:t>
            </a:r>
            <a:r>
              <a:rPr lang="de-DE" sz="3200" dirty="0">
                <a:latin typeface="Comic Sans MS" charset="0"/>
                <a:ea typeface="Comic Sans MS" charset="0"/>
                <a:cs typeface="Comic Sans MS" charset="0"/>
              </a:rPr>
              <a:t>(right) are colourful birds with a twittering call, often seen on garden bird tables and feeders</a:t>
            </a:r>
            <a:endParaRPr lang="en-GB" sz="3200" dirty="0">
              <a:latin typeface="Comic Sans MS" charset="0"/>
              <a:ea typeface="Comic Sans MS" charset="0"/>
              <a:cs typeface="Comic Sans MS" charset="0"/>
            </a:endParaRP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0365" t="22365" r="10539"/>
          <a:stretch/>
        </p:blipFill>
        <p:spPr>
          <a:xfrm>
            <a:off x="0" y="1687993"/>
            <a:ext cx="5120640" cy="3769515"/>
          </a:xfrm>
          <a:prstGeom prst="rect">
            <a:avLst/>
          </a:prstGeom>
          <a:ln>
            <a:solidFill>
              <a:schemeClr val="bg1"/>
            </a:solidFill>
          </a:ln>
        </p:spPr>
      </p:pic>
      <p:sp>
        <p:nvSpPr>
          <p:cNvPr id="9" name="TextBox 8"/>
          <p:cNvSpPr txBox="1"/>
          <p:nvPr/>
        </p:nvSpPr>
        <p:spPr>
          <a:xfrm>
            <a:off x="0" y="1687993"/>
            <a:ext cx="1012874" cy="215444"/>
          </a:xfrm>
          <a:prstGeom prst="rect">
            <a:avLst/>
          </a:prstGeom>
          <a:noFill/>
        </p:spPr>
        <p:txBody>
          <a:bodyPr wrap="square" rtlCol="0">
            <a:spAutoFit/>
          </a:bodyPr>
          <a:lstStyle/>
          <a:p>
            <a:r>
              <a:rPr lang="en-GB" sz="800" dirty="0">
                <a:solidFill>
                  <a:schemeClr val="bg1"/>
                </a:solidFill>
              </a:rPr>
              <a:t>Photo: Sue Cro</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6568" r="3647"/>
          <a:stretch/>
        </p:blipFill>
        <p:spPr>
          <a:xfrm>
            <a:off x="4038600" y="3099704"/>
            <a:ext cx="5105400" cy="3758296"/>
          </a:xfrm>
          <a:prstGeom prst="rect">
            <a:avLst/>
          </a:prstGeom>
          <a:ln>
            <a:solidFill>
              <a:schemeClr val="bg1"/>
            </a:solidFill>
          </a:ln>
        </p:spPr>
      </p:pic>
      <p:sp>
        <p:nvSpPr>
          <p:cNvPr id="7" name="TextBox 6"/>
          <p:cNvSpPr txBox="1"/>
          <p:nvPr/>
        </p:nvSpPr>
        <p:spPr>
          <a:xfrm>
            <a:off x="8060787" y="6642556"/>
            <a:ext cx="1266093" cy="215444"/>
          </a:xfrm>
          <a:prstGeom prst="rect">
            <a:avLst/>
          </a:prstGeom>
          <a:noFill/>
        </p:spPr>
        <p:txBody>
          <a:bodyPr wrap="square" rtlCol="0">
            <a:spAutoFit/>
          </a:bodyPr>
          <a:lstStyle/>
          <a:p>
            <a:r>
              <a:rPr lang="en-GB" sz="800" dirty="0">
                <a:solidFill>
                  <a:schemeClr val="bg1"/>
                </a:solidFill>
              </a:rPr>
              <a:t>Photo: Kev Chapman</a:t>
            </a:r>
          </a:p>
        </p:txBody>
      </p:sp>
    </p:spTree>
    <p:extLst>
      <p:ext uri="{BB962C8B-B14F-4D97-AF65-F5344CB8AC3E}">
        <p14:creationId xmlns:p14="http://schemas.microsoft.com/office/powerpoint/2010/main" val="109572779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1040" y="457518"/>
            <a:ext cx="7970520" cy="1143000"/>
          </a:xfrm>
        </p:spPr>
        <p:txBody>
          <a:bodyPr>
            <a:noAutofit/>
          </a:bodyPr>
          <a:lstStyle/>
          <a:p>
            <a:r>
              <a:rPr lang="en-GB" sz="3600" dirty="0">
                <a:latin typeface="Comic Sans MS" charset="0"/>
                <a:ea typeface="Comic Sans MS" charset="0"/>
                <a:cs typeface="Comic Sans MS" charset="0"/>
              </a:rPr>
              <a:t>The </a:t>
            </a:r>
            <a:r>
              <a:rPr lang="en-GB" sz="3600" b="1" dirty="0">
                <a:solidFill>
                  <a:srgbClr val="00B050"/>
                </a:solidFill>
                <a:latin typeface="Comic Sans MS" charset="0"/>
                <a:ea typeface="Comic Sans MS" charset="0"/>
                <a:cs typeface="Comic Sans MS" charset="0"/>
              </a:rPr>
              <a:t>linnet</a:t>
            </a:r>
            <a:r>
              <a:rPr lang="en-GB" sz="3600" dirty="0">
                <a:latin typeface="Comic Sans MS" charset="0"/>
                <a:ea typeface="Comic Sans MS" charset="0"/>
                <a:cs typeface="Comic Sans MS" charset="0"/>
              </a:rPr>
              <a:t> (left) and </a:t>
            </a:r>
            <a:r>
              <a:rPr lang="en-GB" sz="3600" b="1" dirty="0">
                <a:solidFill>
                  <a:srgbClr val="00B050"/>
                </a:solidFill>
                <a:latin typeface="Comic Sans MS" charset="0"/>
                <a:ea typeface="Comic Sans MS" charset="0"/>
                <a:cs typeface="Comic Sans MS" charset="0"/>
              </a:rPr>
              <a:t>bullfinch</a:t>
            </a:r>
            <a:r>
              <a:rPr lang="en-GB" sz="3600" dirty="0">
                <a:latin typeface="Comic Sans MS" charset="0"/>
                <a:ea typeface="Comic Sans MS" charset="0"/>
                <a:cs typeface="Comic Sans MS" charset="0"/>
              </a:rPr>
              <a:t> (right) both have distinctive colourings that help identify them</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11608" t="14864" r="31599" b="8970"/>
          <a:stretch/>
        </p:blipFill>
        <p:spPr>
          <a:xfrm>
            <a:off x="-1" y="2011681"/>
            <a:ext cx="5403471" cy="4846320"/>
          </a:xfr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32046" t="24442" r="25424" b="16481"/>
          <a:stretch/>
        </p:blipFill>
        <p:spPr>
          <a:xfrm>
            <a:off x="4492109" y="2011680"/>
            <a:ext cx="4651892" cy="4846320"/>
          </a:xfrm>
          <a:prstGeom prst="rect">
            <a:avLst/>
          </a:prstGeom>
          <a:ln>
            <a:solidFill>
              <a:schemeClr val="bg1"/>
            </a:solidFill>
          </a:ln>
        </p:spPr>
      </p:pic>
      <p:sp>
        <p:nvSpPr>
          <p:cNvPr id="7" name="TextBox 6"/>
          <p:cNvSpPr txBox="1"/>
          <p:nvPr/>
        </p:nvSpPr>
        <p:spPr>
          <a:xfrm>
            <a:off x="281354" y="6441683"/>
            <a:ext cx="956603" cy="230832"/>
          </a:xfrm>
          <a:prstGeom prst="rect">
            <a:avLst/>
          </a:prstGeom>
          <a:noFill/>
        </p:spPr>
        <p:txBody>
          <a:bodyPr wrap="square" rtlCol="0">
            <a:spAutoFit/>
          </a:bodyPr>
          <a:lstStyle/>
          <a:p>
            <a:r>
              <a:rPr lang="en-GB" sz="900" dirty="0">
                <a:solidFill>
                  <a:schemeClr val="bg1"/>
                </a:solidFill>
              </a:rPr>
              <a:t>Photo: Tom Lee</a:t>
            </a:r>
          </a:p>
        </p:txBody>
      </p:sp>
      <p:sp>
        <p:nvSpPr>
          <p:cNvPr id="8" name="TextBox 7"/>
          <p:cNvSpPr txBox="1"/>
          <p:nvPr/>
        </p:nvSpPr>
        <p:spPr>
          <a:xfrm>
            <a:off x="7188590" y="6457071"/>
            <a:ext cx="1209821" cy="215444"/>
          </a:xfrm>
          <a:prstGeom prst="rect">
            <a:avLst/>
          </a:prstGeom>
          <a:noFill/>
        </p:spPr>
        <p:txBody>
          <a:bodyPr wrap="square" rtlCol="0">
            <a:spAutoFit/>
          </a:bodyPr>
          <a:lstStyle/>
          <a:p>
            <a:r>
              <a:rPr lang="en-GB" sz="800" dirty="0">
                <a:solidFill>
                  <a:schemeClr val="bg1"/>
                </a:solidFill>
              </a:rPr>
              <a:t>Photo: Pater Burnage</a:t>
            </a:r>
          </a:p>
        </p:txBody>
      </p:sp>
    </p:spTree>
    <p:extLst>
      <p:ext uri="{BB962C8B-B14F-4D97-AF65-F5344CB8AC3E}">
        <p14:creationId xmlns:p14="http://schemas.microsoft.com/office/powerpoint/2010/main" val="65736477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945" y="312572"/>
            <a:ext cx="8613904" cy="1143000"/>
          </a:xfrm>
        </p:spPr>
        <p:txBody>
          <a:bodyPr>
            <a:noAutofit/>
          </a:bodyPr>
          <a:lstStyle/>
          <a:p>
            <a:r>
              <a:rPr lang="en-GB" sz="3200" dirty="0">
                <a:latin typeface="Comic Sans MS" charset="0"/>
                <a:ea typeface="Comic Sans MS" charset="0"/>
                <a:cs typeface="Comic Sans MS" charset="0"/>
              </a:rPr>
              <a:t>The male </a:t>
            </a:r>
            <a:r>
              <a:rPr lang="en-GB" sz="3200" b="1" dirty="0">
                <a:solidFill>
                  <a:srgbClr val="00B050"/>
                </a:solidFill>
                <a:latin typeface="Comic Sans MS" charset="0"/>
                <a:ea typeface="Comic Sans MS" charset="0"/>
                <a:cs typeface="Comic Sans MS" charset="0"/>
              </a:rPr>
              <a:t>yellowhammer </a:t>
            </a:r>
            <a:r>
              <a:rPr lang="en-GB" sz="3200" dirty="0">
                <a:latin typeface="Comic Sans MS" charset="0"/>
                <a:ea typeface="Comic Sans MS" charset="0"/>
                <a:cs typeface="Comic Sans MS" charset="0"/>
              </a:rPr>
              <a:t>is easy to spot with its bright yellow head and underparts and its brown back streaked with black</a:t>
            </a:r>
            <a:endParaRPr lang="en-GB" sz="3200" b="1" dirty="0">
              <a:solidFill>
                <a:srgbClr val="00B050"/>
              </a:solidFill>
              <a:latin typeface="Comic Sans MS" charset="0"/>
              <a:ea typeface="Comic Sans MS" charset="0"/>
              <a:cs typeface="Comic Sans MS" charset="0"/>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7165" r="13332" b="20816"/>
          <a:stretch/>
        </p:blipFill>
        <p:spPr>
          <a:xfrm>
            <a:off x="0" y="1791793"/>
            <a:ext cx="9144000" cy="5064369"/>
          </a:xfrm>
        </p:spPr>
      </p:pic>
      <p:sp>
        <p:nvSpPr>
          <p:cNvPr id="5" name="TextBox 4"/>
          <p:cNvSpPr txBox="1"/>
          <p:nvPr/>
        </p:nvSpPr>
        <p:spPr>
          <a:xfrm>
            <a:off x="7793502" y="6344529"/>
            <a:ext cx="1111347" cy="230832"/>
          </a:xfrm>
          <a:prstGeom prst="rect">
            <a:avLst/>
          </a:prstGeom>
          <a:noFill/>
        </p:spPr>
        <p:txBody>
          <a:bodyPr wrap="square" rtlCol="0">
            <a:spAutoFit/>
          </a:bodyPr>
          <a:lstStyle/>
          <a:p>
            <a:r>
              <a:rPr lang="en-GB" sz="900" dirty="0">
                <a:solidFill>
                  <a:schemeClr val="bg1"/>
                </a:solidFill>
              </a:rPr>
              <a:t>Photo: Phil Fiddes</a:t>
            </a:r>
          </a:p>
        </p:txBody>
      </p:sp>
      <p:sp>
        <p:nvSpPr>
          <p:cNvPr id="3" name="TextBox 2"/>
          <p:cNvSpPr txBox="1"/>
          <p:nvPr/>
        </p:nvSpPr>
        <p:spPr>
          <a:xfrm>
            <a:off x="5394960" y="1939636"/>
            <a:ext cx="3509889" cy="646331"/>
          </a:xfrm>
          <a:prstGeom prst="rect">
            <a:avLst/>
          </a:prstGeom>
          <a:noFill/>
          <a:ln>
            <a:solidFill>
              <a:schemeClr val="bg1"/>
            </a:solidFill>
          </a:ln>
        </p:spPr>
        <p:txBody>
          <a:bodyPr wrap="square" rtlCol="0">
            <a:spAutoFit/>
          </a:bodyPr>
          <a:lstStyle/>
          <a:p>
            <a:r>
              <a:rPr lang="en-GB" dirty="0">
                <a:solidFill>
                  <a:schemeClr val="bg1"/>
                </a:solidFill>
                <a:latin typeface="Comic Sans MS" charset="0"/>
                <a:ea typeface="Comic Sans MS" charset="0"/>
                <a:cs typeface="Comic Sans MS" charset="0"/>
              </a:rPr>
              <a:t>Spotted at  Medmerry Nature Reserve, West Sussex</a:t>
            </a:r>
          </a:p>
        </p:txBody>
      </p:sp>
    </p:spTree>
    <p:extLst>
      <p:ext uri="{BB962C8B-B14F-4D97-AF65-F5344CB8AC3E}">
        <p14:creationId xmlns:p14="http://schemas.microsoft.com/office/powerpoint/2010/main" val="214553513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5519" r="19885"/>
          <a:stretch/>
        </p:blipFill>
        <p:spPr>
          <a:xfrm>
            <a:off x="3907346" y="1643698"/>
            <a:ext cx="5236654" cy="5254035"/>
          </a:xfrm>
          <a:prstGeom prst="rect">
            <a:avLst/>
          </a:prstGeom>
        </p:spPr>
      </p:pic>
      <p:sp>
        <p:nvSpPr>
          <p:cNvPr id="2" name="Title 1"/>
          <p:cNvSpPr>
            <a:spLocks noGrp="1"/>
          </p:cNvSpPr>
          <p:nvPr>
            <p:ph type="title"/>
          </p:nvPr>
        </p:nvSpPr>
        <p:spPr>
          <a:xfrm>
            <a:off x="0" y="275232"/>
            <a:ext cx="9144000" cy="1143000"/>
          </a:xfrm>
        </p:spPr>
        <p:txBody>
          <a:bodyPr>
            <a:noAutofit/>
          </a:bodyPr>
          <a:lstStyle/>
          <a:p>
            <a:r>
              <a:rPr lang="en-GB" sz="3400" dirty="0">
                <a:latin typeface="Comic Sans MS" charset="0"/>
                <a:ea typeface="Comic Sans MS" charset="0"/>
                <a:cs typeface="Comic Sans MS" charset="0"/>
              </a:rPr>
              <a:t>The </a:t>
            </a:r>
            <a:r>
              <a:rPr lang="en-GB" sz="3400" b="1" dirty="0">
                <a:solidFill>
                  <a:srgbClr val="00B050"/>
                </a:solidFill>
                <a:latin typeface="Comic Sans MS" charset="0"/>
                <a:ea typeface="Comic Sans MS" charset="0"/>
                <a:cs typeface="Comic Sans MS" charset="0"/>
              </a:rPr>
              <a:t>reed bunting </a:t>
            </a:r>
            <a:r>
              <a:rPr lang="en-GB" sz="3400" dirty="0">
                <a:latin typeface="Comic Sans MS" charset="0"/>
                <a:ea typeface="Comic Sans MS" charset="0"/>
                <a:cs typeface="Comic Sans MS" charset="0"/>
              </a:rPr>
              <a:t>(left) and </a:t>
            </a:r>
            <a:r>
              <a:rPr lang="en-GB" sz="3400" b="1" dirty="0">
                <a:solidFill>
                  <a:srgbClr val="00B050"/>
                </a:solidFill>
                <a:latin typeface="Comic Sans MS" charset="0"/>
                <a:ea typeface="Comic Sans MS" charset="0"/>
                <a:cs typeface="Comic Sans MS" charset="0"/>
              </a:rPr>
              <a:t>corn bunting </a:t>
            </a:r>
            <a:r>
              <a:rPr lang="en-GB" sz="3400" dirty="0">
                <a:latin typeface="Comic Sans MS" charset="0"/>
                <a:ea typeface="Comic Sans MS" charset="0"/>
                <a:cs typeface="Comic Sans MS" charset="0"/>
              </a:rPr>
              <a:t>(right) are rather finch-like in appearance</a:t>
            </a:r>
          </a:p>
        </p:txBody>
      </p:sp>
      <p:sp>
        <p:nvSpPr>
          <p:cNvPr id="7" name="TextBox 6"/>
          <p:cNvSpPr txBox="1"/>
          <p:nvPr/>
        </p:nvSpPr>
        <p:spPr>
          <a:xfrm>
            <a:off x="7899640" y="6546948"/>
            <a:ext cx="1181686" cy="215444"/>
          </a:xfrm>
          <a:prstGeom prst="rect">
            <a:avLst/>
          </a:prstGeom>
          <a:noFill/>
        </p:spPr>
        <p:txBody>
          <a:bodyPr wrap="square" rtlCol="0">
            <a:spAutoFit/>
          </a:bodyPr>
          <a:lstStyle/>
          <a:p>
            <a:r>
              <a:rPr lang="en-GB" sz="800" dirty="0">
                <a:solidFill>
                  <a:schemeClr val="bg1"/>
                </a:solidFill>
              </a:rPr>
              <a:t>Photo: Alastair Rae</a:t>
            </a:r>
          </a:p>
        </p:txBody>
      </p:sp>
      <p:pic>
        <p:nvPicPr>
          <p:cNvPr id="8" name="Content Placeholder 7"/>
          <p:cNvPicPr>
            <a:picLocks noGrp="1" noChangeAspect="1"/>
          </p:cNvPicPr>
          <p:nvPr>
            <p:ph idx="1"/>
          </p:nvPr>
        </p:nvPicPr>
        <p:blipFill rotWithShape="1">
          <a:blip r:embed="rId3">
            <a:extLst>
              <a:ext uri="{28A0092B-C50C-407E-A947-70E740481C1C}">
                <a14:useLocalDpi xmlns:a14="http://schemas.microsoft.com/office/drawing/2010/main" val="0"/>
              </a:ext>
            </a:extLst>
          </a:blip>
          <a:srcRect l="34645" t="16195" r="15286" b="3399"/>
          <a:stretch/>
        </p:blipFill>
        <p:spPr>
          <a:xfrm>
            <a:off x="0" y="1643698"/>
            <a:ext cx="4663440" cy="5254035"/>
          </a:xfrm>
        </p:spPr>
      </p:pic>
      <p:sp>
        <p:nvSpPr>
          <p:cNvPr id="9" name="TextBox 8"/>
          <p:cNvSpPr txBox="1"/>
          <p:nvPr/>
        </p:nvSpPr>
        <p:spPr>
          <a:xfrm>
            <a:off x="3335846" y="6564793"/>
            <a:ext cx="1143000" cy="215444"/>
          </a:xfrm>
          <a:prstGeom prst="rect">
            <a:avLst/>
          </a:prstGeom>
          <a:noFill/>
        </p:spPr>
        <p:txBody>
          <a:bodyPr wrap="square" rtlCol="0">
            <a:spAutoFit/>
          </a:bodyPr>
          <a:lstStyle/>
          <a:p>
            <a:r>
              <a:rPr lang="en-GB" sz="800" dirty="0">
                <a:solidFill>
                  <a:schemeClr val="bg1"/>
                </a:solidFill>
              </a:rPr>
              <a:t>Photo: Tony Sutton</a:t>
            </a:r>
          </a:p>
        </p:txBody>
      </p:sp>
    </p:spTree>
    <p:extLst>
      <p:ext uri="{BB962C8B-B14F-4D97-AF65-F5344CB8AC3E}">
        <p14:creationId xmlns:p14="http://schemas.microsoft.com/office/powerpoint/2010/main" val="938334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YPTE-logo-type-cmyk.eps"/>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77647" y="628157"/>
            <a:ext cx="5486400" cy="3276600"/>
          </a:xfrm>
          <a:prstGeom prst="rect">
            <a:avLst/>
          </a:prstGeom>
        </p:spPr>
      </p:pic>
      <p:sp>
        <p:nvSpPr>
          <p:cNvPr id="5" name="TextBox 4"/>
          <p:cNvSpPr txBox="1"/>
          <p:nvPr/>
        </p:nvSpPr>
        <p:spPr>
          <a:xfrm>
            <a:off x="840154" y="4425462"/>
            <a:ext cx="7453923" cy="2308324"/>
          </a:xfrm>
          <a:prstGeom prst="rect">
            <a:avLst/>
          </a:prstGeom>
          <a:noFill/>
        </p:spPr>
        <p:txBody>
          <a:bodyPr wrap="square" rtlCol="0">
            <a:spAutoFit/>
          </a:bodyPr>
          <a:lstStyle/>
          <a:p>
            <a:pPr algn="ctr"/>
            <a:r>
              <a:rPr lang="en-US" sz="3200" b="1" dirty="0"/>
              <a:t>To find out more, please visit</a:t>
            </a:r>
          </a:p>
          <a:p>
            <a:pPr algn="ctr"/>
            <a:r>
              <a:rPr lang="en-US" sz="4800" b="1" dirty="0"/>
              <a:t>ypte.org.uk</a:t>
            </a:r>
          </a:p>
          <a:p>
            <a:pPr algn="ctr"/>
            <a:endParaRPr lang="en-US" sz="1600" b="1" dirty="0"/>
          </a:p>
          <a:p>
            <a:pPr algn="ctr"/>
            <a:endParaRPr lang="en-US" sz="1600" b="1" dirty="0"/>
          </a:p>
          <a:p>
            <a:pPr algn="ctr"/>
            <a:r>
              <a:rPr lang="en-US" sz="1600" b="1" dirty="0"/>
              <a:t>Registered charity number 1153740</a:t>
            </a:r>
          </a:p>
          <a:p>
            <a:pPr algn="ctr"/>
            <a:r>
              <a:rPr lang="en-US" sz="1600" b="1" dirty="0">
                <a:solidFill>
                  <a:schemeClr val="accent3">
                    <a:lumMod val="50000"/>
                  </a:schemeClr>
                </a:solidFill>
              </a:rPr>
              <a:t>Creating a better future by inspiring young people to look after our world</a:t>
            </a:r>
          </a:p>
        </p:txBody>
      </p:sp>
    </p:spTree>
    <p:extLst>
      <p:ext uri="{BB962C8B-B14F-4D97-AF65-F5344CB8AC3E}">
        <p14:creationId xmlns:p14="http://schemas.microsoft.com/office/powerpoint/2010/main" val="52660921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Credits</a:t>
            </a:r>
          </a:p>
        </p:txBody>
      </p:sp>
      <p:sp>
        <p:nvSpPr>
          <p:cNvPr id="3" name="Content Placeholder 2"/>
          <p:cNvSpPr>
            <a:spLocks noGrp="1"/>
          </p:cNvSpPr>
          <p:nvPr>
            <p:ph idx="1"/>
          </p:nvPr>
        </p:nvSpPr>
        <p:spPr/>
        <p:txBody>
          <a:bodyPr/>
          <a:lstStyle/>
          <a:p>
            <a:pPr marL="0" indent="0" algn="ctr">
              <a:buNone/>
            </a:pPr>
            <a:r>
              <a:rPr lang="en-US" dirty="0"/>
              <a:t>YPTE would like to thank all the amazing photographers on Flickr who allow the use of their photos for non-commercial purposes.</a:t>
            </a:r>
          </a:p>
          <a:p>
            <a:pPr marL="0" indent="0">
              <a:buNone/>
            </a:pPr>
            <a:endParaRPr lang="en-US" dirty="0"/>
          </a:p>
          <a:p>
            <a:pPr marL="0" indent="0" algn="ctr">
              <a:buNone/>
            </a:pPr>
            <a:r>
              <a:rPr lang="en-US" dirty="0"/>
              <a:t>Your photos are helping young people to learn more about environmental issues.  We couldn’t have created this presentation without you!</a:t>
            </a:r>
          </a:p>
        </p:txBody>
      </p:sp>
      <p:pic>
        <p:nvPicPr>
          <p:cNvPr id="4" name="Picture 3" descr="YPTE-logo-type-cmyk.eps"/>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63435" y="5314462"/>
            <a:ext cx="2214841" cy="1322752"/>
          </a:xfrm>
          <a:prstGeom prst="rect">
            <a:avLst/>
          </a:prstGeom>
        </p:spPr>
      </p:pic>
    </p:spTree>
    <p:extLst>
      <p:ext uri="{BB962C8B-B14F-4D97-AF65-F5344CB8AC3E}">
        <p14:creationId xmlns:p14="http://schemas.microsoft.com/office/powerpoint/2010/main" val="2819283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24560" y="3709249"/>
            <a:ext cx="4719440" cy="3148751"/>
          </a:xfrm>
        </p:spPr>
      </p:pic>
      <p:sp>
        <p:nvSpPr>
          <p:cNvPr id="5" name="Title 4"/>
          <p:cNvSpPr>
            <a:spLocks noGrp="1"/>
          </p:cNvSpPr>
          <p:nvPr>
            <p:ph type="title"/>
          </p:nvPr>
        </p:nvSpPr>
        <p:spPr/>
        <p:txBody>
          <a:bodyPr>
            <a:noAutofit/>
          </a:bodyPr>
          <a:lstStyle/>
          <a:p>
            <a:r>
              <a:rPr lang="en-GB" sz="2800" dirty="0">
                <a:latin typeface="Comic Sans MS" charset="0"/>
                <a:ea typeface="Comic Sans MS" charset="0"/>
                <a:cs typeface="Comic Sans MS" charset="0"/>
              </a:rPr>
              <a:t>Many birds change their plumage depending on the season – the black-headed gull does not have a black head for much of the year!</a:t>
            </a:r>
          </a:p>
        </p:txBody>
      </p:sp>
      <p:sp>
        <p:nvSpPr>
          <p:cNvPr id="7" name="TextBox 6"/>
          <p:cNvSpPr txBox="1"/>
          <p:nvPr/>
        </p:nvSpPr>
        <p:spPr>
          <a:xfrm>
            <a:off x="7997483" y="6541477"/>
            <a:ext cx="1146517" cy="215444"/>
          </a:xfrm>
          <a:prstGeom prst="rect">
            <a:avLst/>
          </a:prstGeom>
          <a:noFill/>
        </p:spPr>
        <p:txBody>
          <a:bodyPr wrap="square" rtlCol="0">
            <a:spAutoFit/>
          </a:bodyPr>
          <a:lstStyle/>
          <a:p>
            <a:r>
              <a:rPr lang="en-GB" sz="800" dirty="0">
                <a:solidFill>
                  <a:schemeClr val="bg1"/>
                </a:solidFill>
              </a:rPr>
              <a:t>Photo: JULIAN MASON</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384483"/>
            <a:ext cx="4719440" cy="3251989"/>
          </a:xfrm>
          <a:prstGeom prst="rect">
            <a:avLst/>
          </a:prstGeom>
          <a:ln>
            <a:solidFill>
              <a:schemeClr val="bg1"/>
            </a:solidFill>
          </a:ln>
        </p:spPr>
      </p:pic>
      <p:sp>
        <p:nvSpPr>
          <p:cNvPr id="9" name="TextBox 8"/>
          <p:cNvSpPr txBox="1"/>
          <p:nvPr/>
        </p:nvSpPr>
        <p:spPr>
          <a:xfrm>
            <a:off x="107852" y="5283624"/>
            <a:ext cx="1181686" cy="215444"/>
          </a:xfrm>
          <a:prstGeom prst="rect">
            <a:avLst/>
          </a:prstGeom>
          <a:noFill/>
        </p:spPr>
        <p:txBody>
          <a:bodyPr wrap="square" rtlCol="0">
            <a:spAutoFit/>
          </a:bodyPr>
          <a:lstStyle/>
          <a:p>
            <a:r>
              <a:rPr lang="en-GB" sz="800" dirty="0"/>
              <a:t>Photo: Gideon Chilton</a:t>
            </a:r>
          </a:p>
        </p:txBody>
      </p:sp>
      <p:sp>
        <p:nvSpPr>
          <p:cNvPr id="10" name="TextBox 9"/>
          <p:cNvSpPr txBox="1"/>
          <p:nvPr/>
        </p:nvSpPr>
        <p:spPr>
          <a:xfrm>
            <a:off x="107852" y="1875255"/>
            <a:ext cx="3235569" cy="400110"/>
          </a:xfrm>
          <a:prstGeom prst="rect">
            <a:avLst/>
          </a:prstGeom>
          <a:noFill/>
          <a:ln>
            <a:solidFill>
              <a:schemeClr val="tx1"/>
            </a:solidFill>
          </a:ln>
        </p:spPr>
        <p:txBody>
          <a:bodyPr wrap="square" rtlCol="0">
            <a:spAutoFit/>
          </a:bodyPr>
          <a:lstStyle/>
          <a:p>
            <a:r>
              <a:rPr lang="en-GB" sz="2000" dirty="0">
                <a:latin typeface="Comic Sans MS" charset="0"/>
                <a:ea typeface="Comic Sans MS" charset="0"/>
                <a:cs typeface="Comic Sans MS" charset="0"/>
              </a:rPr>
              <a:t>Adult summer plumage</a:t>
            </a:r>
          </a:p>
        </p:txBody>
      </p:sp>
      <p:sp>
        <p:nvSpPr>
          <p:cNvPr id="11" name="TextBox 10"/>
          <p:cNvSpPr txBox="1"/>
          <p:nvPr/>
        </p:nvSpPr>
        <p:spPr>
          <a:xfrm>
            <a:off x="6338668" y="3208060"/>
            <a:ext cx="2729132" cy="400110"/>
          </a:xfrm>
          <a:prstGeom prst="rect">
            <a:avLst/>
          </a:prstGeom>
          <a:noFill/>
          <a:ln>
            <a:solidFill>
              <a:schemeClr val="tx1"/>
            </a:solidFill>
          </a:ln>
        </p:spPr>
        <p:txBody>
          <a:bodyPr wrap="square" rtlCol="0">
            <a:spAutoFit/>
          </a:bodyPr>
          <a:lstStyle/>
          <a:p>
            <a:r>
              <a:rPr lang="en-GB" sz="2000" dirty="0">
                <a:latin typeface="Comic Sans MS" charset="0"/>
                <a:ea typeface="Comic Sans MS" charset="0"/>
                <a:cs typeface="Comic Sans MS" charset="0"/>
              </a:rPr>
              <a:t>Adult winter plumage</a:t>
            </a:r>
          </a:p>
        </p:txBody>
      </p:sp>
    </p:spTree>
    <p:extLst>
      <p:ext uri="{BB962C8B-B14F-4D97-AF65-F5344CB8AC3E}">
        <p14:creationId xmlns:p14="http://schemas.microsoft.com/office/powerpoint/2010/main" val="13103496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609" y="-1"/>
            <a:ext cx="8834511" cy="1617785"/>
          </a:xfrm>
        </p:spPr>
        <p:txBody>
          <a:bodyPr>
            <a:normAutofit/>
          </a:bodyPr>
          <a:lstStyle/>
          <a:p>
            <a:r>
              <a:rPr lang="en-GB" sz="3300" dirty="0">
                <a:latin typeface="Comic Sans MS" charset="0"/>
                <a:ea typeface="Comic Sans MS" charset="0"/>
                <a:cs typeface="Comic Sans MS" charset="0"/>
              </a:rPr>
              <a:t>Young birds often change as they grow into adult birds – look how much a robin changes!</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12880"/>
          <a:stretch/>
        </p:blipFill>
        <p:spPr>
          <a:xfrm>
            <a:off x="0" y="1744394"/>
            <a:ext cx="4638273" cy="3552093"/>
          </a:xfrm>
          <a:ln>
            <a:solidFill>
              <a:schemeClr val="bg1"/>
            </a:solidFill>
          </a:ln>
        </p:spPr>
      </p:pic>
      <p:sp>
        <p:nvSpPr>
          <p:cNvPr id="5" name="TextBox 4"/>
          <p:cNvSpPr txBox="1"/>
          <p:nvPr/>
        </p:nvSpPr>
        <p:spPr>
          <a:xfrm>
            <a:off x="3151163" y="1927274"/>
            <a:ext cx="1111348" cy="215444"/>
          </a:xfrm>
          <a:prstGeom prst="rect">
            <a:avLst/>
          </a:prstGeom>
          <a:noFill/>
        </p:spPr>
        <p:txBody>
          <a:bodyPr wrap="square" rtlCol="0">
            <a:spAutoFit/>
          </a:bodyPr>
          <a:lstStyle/>
          <a:p>
            <a:r>
              <a:rPr lang="en-GB" sz="800" dirty="0">
                <a:solidFill>
                  <a:schemeClr val="bg1"/>
                </a:solidFill>
              </a:rPr>
              <a:t>Photo: Andy Morffew</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7596" r="4308"/>
          <a:stretch/>
        </p:blipFill>
        <p:spPr>
          <a:xfrm>
            <a:off x="4424288" y="3275203"/>
            <a:ext cx="4719712" cy="3582797"/>
          </a:xfrm>
          <a:prstGeom prst="rect">
            <a:avLst/>
          </a:prstGeom>
          <a:ln>
            <a:solidFill>
              <a:schemeClr val="bg1"/>
            </a:solidFill>
          </a:ln>
        </p:spPr>
      </p:pic>
      <p:sp>
        <p:nvSpPr>
          <p:cNvPr id="7" name="TextBox 6"/>
          <p:cNvSpPr txBox="1"/>
          <p:nvPr/>
        </p:nvSpPr>
        <p:spPr>
          <a:xfrm>
            <a:off x="7835705" y="3520441"/>
            <a:ext cx="851095" cy="215444"/>
          </a:xfrm>
          <a:prstGeom prst="rect">
            <a:avLst/>
          </a:prstGeom>
          <a:noFill/>
        </p:spPr>
        <p:txBody>
          <a:bodyPr wrap="square" rtlCol="0">
            <a:spAutoFit/>
          </a:bodyPr>
          <a:lstStyle/>
          <a:p>
            <a:r>
              <a:rPr lang="en-GB" sz="800" dirty="0"/>
              <a:t>Photo: Gidzy</a:t>
            </a:r>
          </a:p>
        </p:txBody>
      </p:sp>
    </p:spTree>
    <p:extLst>
      <p:ext uri="{BB962C8B-B14F-4D97-AF65-F5344CB8AC3E}">
        <p14:creationId xmlns:p14="http://schemas.microsoft.com/office/powerpoint/2010/main" val="1578986520"/>
      </p:ext>
    </p:extLst>
  </p:cSld>
  <p:clrMapOvr>
    <a:masterClrMapping/>
  </p:clrMapOvr>
</p:sld>
</file>

<file path=ppt/theme/theme1.xml><?xml version="1.0" encoding="utf-8"?>
<a:theme xmlns:a="http://schemas.openxmlformats.org/drawingml/2006/main" name="Office Them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4177</TotalTime>
  <Words>2356</Words>
  <Application>Microsoft Office PowerPoint</Application>
  <PresentationFormat>On-screen Show (4:3)</PresentationFormat>
  <Paragraphs>264</Paragraphs>
  <Slides>77</Slides>
  <Notes>1</Notes>
  <HiddenSlides>0</HiddenSlides>
  <MMClips>0</MMClips>
  <ScaleCrop>false</ScaleCrop>
  <HeadingPairs>
    <vt:vector size="4" baseType="variant">
      <vt:variant>
        <vt:lpstr>Theme</vt:lpstr>
      </vt:variant>
      <vt:variant>
        <vt:i4>1</vt:i4>
      </vt:variant>
      <vt:variant>
        <vt:lpstr>Slide Titles</vt:lpstr>
      </vt:variant>
      <vt:variant>
        <vt:i4>77</vt:i4>
      </vt:variant>
    </vt:vector>
  </HeadingPairs>
  <TitlesOfParts>
    <vt:vector size="78" baseType="lpstr">
      <vt:lpstr>Office Theme</vt:lpstr>
      <vt:lpstr>Note to teachers</vt:lpstr>
      <vt:lpstr>PowerPoint Presentation</vt:lpstr>
      <vt:lpstr>There are seven RSPB nature reserves in Sussex, including Pulborough Brooks (left) and Amberley Brooks (right)</vt:lpstr>
      <vt:lpstr>Pagham Harbour Local Nature Reserve – here you’ll see brent geese, little egrets, little terns and pintails</vt:lpstr>
      <vt:lpstr>PowerPoint Presentation</vt:lpstr>
      <vt:lpstr>PowerPoint Presentation</vt:lpstr>
      <vt:lpstr>PowerPoint Presentation</vt:lpstr>
      <vt:lpstr>Many birds change their plumage depending on the season – the black-headed gull does not have a black head for much of the year!</vt:lpstr>
      <vt:lpstr>Young birds often change as they grow into adult birds – look how much a robin changes!</vt:lpstr>
      <vt:lpstr>Male birds can often look different to female birds of the same species</vt:lpstr>
      <vt:lpstr>PowerPoint Presentation</vt:lpstr>
      <vt:lpstr>What should you look for when identifying a bird?</vt:lpstr>
      <vt:lpstr>The Red List</vt:lpstr>
      <vt:lpstr>PowerPoint Presentation</vt:lpstr>
      <vt:lpstr>The red-throated diver is the smallest of UK divers and in summer has a distinctive red throat</vt:lpstr>
      <vt:lpstr>The gannet feeds by flying high and circling before plunging into the sea</vt:lpstr>
      <vt:lpstr>The great crested grebe is a water bird - an excellent swimmer that dives down to catch fish underwater</vt:lpstr>
      <vt:lpstr>The fulmar is a seabird that is always offshore, except when breeding. They defend their nests from intruders by spitting out a foul-smelling oil </vt:lpstr>
      <vt:lpstr>Moorhen (left) and coots (right) are a common sight in Sussex - seen around any pond, lake, stream or river </vt:lpstr>
      <vt:lpstr>Water rails are fairly common but can be hard to see as they prefer to stay hidden in thick vegetation</vt:lpstr>
      <vt:lpstr>The redshank is a common wading bird with bright orange-red legs and bill</vt:lpstr>
      <vt:lpstr>A snipe is a medium sized wading bird with short legs and a long straight bill.</vt:lpstr>
      <vt:lpstr>The ringed plover is a small short-legged wading bird that breeds on beaches around the coast </vt:lpstr>
      <vt:lpstr>The black headed gull is a small gull that has a black head in summer and a white head in winter</vt:lpstr>
      <vt:lpstr>The herring gull is a large gull that can be seen at most seaside towns in the breeding season </vt:lpstr>
      <vt:lpstr>The common tern has a long tail which has earned it the nickname ‘sea swallow’</vt:lpstr>
      <vt:lpstr>A sandwich tern is white with a black cap on its head, a long black bill with a yellow tip and short black legs</vt:lpstr>
      <vt:lpstr>PowerPoint Presentation</vt:lpstr>
      <vt:lpstr>The mute swan is a large white water bird that flies with its neck extended and regular, slow wingbeats  Often seen in shallow lakes and slow-moving rivers</vt:lpstr>
      <vt:lpstr>Canada geese were introduced from North America and have successfully spread to cover most of the UK</vt:lpstr>
      <vt:lpstr>Mallards are the most common and widespread duck in the UK.  Male and females have different colourings  </vt:lpstr>
      <vt:lpstr>PowerPoint Presentation</vt:lpstr>
      <vt:lpstr>Brent geese can be seen around estuaries and saltmarshes</vt:lpstr>
      <vt:lpstr>The tufted duck is smaller than a mallard with a small crest and a yellow eye</vt:lpstr>
      <vt:lpstr>Shelducks are big, colourful birds found mainly in coastal areas</vt:lpstr>
      <vt:lpstr>A pintail is slightly bigger than a mallard with a long neck and small head</vt:lpstr>
      <vt:lpstr>The red kite is a very graceful bird of prey.  Once a rare sight, they are now becoming more common</vt:lpstr>
      <vt:lpstr>Buzzards are becoming more common in Sussex Their mewing call can be mistaken for a cat  </vt:lpstr>
      <vt:lpstr>The sparrowhawk is a small bird of prey that is adapted to hunting birds in confined spaces</vt:lpstr>
      <vt:lpstr>Kestrels can hover in still air and are often seen hovering beside roadside verges </vt:lpstr>
      <vt:lpstr>Pheasants are gamebirds that were introduced to the UK a long time ago</vt:lpstr>
      <vt:lpstr>These gamebirds belong to the pheasant family The red-legged partridge (left) is larger than the grey partridge (right)</vt:lpstr>
      <vt:lpstr>The collared dove (left) and woodpigeon (right) both have a cooing call</vt:lpstr>
      <vt:lpstr>The stock dove is mostly blue-grey with an iridescent green patch on the side of the neck</vt:lpstr>
      <vt:lpstr>The cuckoo is a fairly common summer visitor in Sussex but numbers are now declining</vt:lpstr>
      <vt:lpstr>The tawny owl is nocturnal - often heard calling at night but much less often seen</vt:lpstr>
      <vt:lpstr>PowerPoint Presentation</vt:lpstr>
      <vt:lpstr>Kingfishers can be found by still or slow-flowing water</vt:lpstr>
      <vt:lpstr>Green woodpeckers breed in holes they have pecked in dead wood</vt:lpstr>
      <vt:lpstr>The great spotted woodpecker (left) and lesser spotted woodpecker (right) can be hard to tell apart – the great spotted woodpecker has a large white shoulder patch</vt:lpstr>
      <vt:lpstr>The skylark’s recent and dramatic population decline has put it on the red list</vt:lpstr>
      <vt:lpstr>The swallow (left) and house martin (right) are common summer visitors to Sussex</vt:lpstr>
      <vt:lpstr>The grey wagtail is more colourful than its name suggests, with a distinctive lemon yellow under-tail </vt:lpstr>
      <vt:lpstr>The meadow pipit is the most common songbird in upland areas and has a high piping call</vt:lpstr>
      <vt:lpstr>The pied wagtail (left) and yellow wagtail (right) are both small and long-tailed but have very different colourings </vt:lpstr>
      <vt:lpstr>PowerPoint Presentation</vt:lpstr>
      <vt:lpstr>Nightingales are slightly larger than robins and are best known for their beautiful singing </vt:lpstr>
      <vt:lpstr>The sedge warbler (left) has a noisy, rambling warble compared to the more rhythmic song of the reed warbler (right)</vt:lpstr>
      <vt:lpstr>The whitethroat (left) and blackcap (right) are both warblers and very common summer visitors to Sussex</vt:lpstr>
      <vt:lpstr>There are high populations of wrens (left) and dunnocks (right) living in Sussex</vt:lpstr>
      <vt:lpstr>Blackbirds are one of the most common UK birds, seen in gardens and throughout the countryside </vt:lpstr>
      <vt:lpstr>Wherever there are bushes and trees you can hear the song thrush singing its loud clear song</vt:lpstr>
      <vt:lpstr>The long-tailed tit is easily recognisable with its distinctive colouring and a tail which is longer than its body</vt:lpstr>
      <vt:lpstr>The great tit (left) and blue tit (right) are both familiar garden visitors across the UK</vt:lpstr>
      <vt:lpstr>The coal tit (left) and marsh tit (right) are among the most persistent and successful visitors to garden feeders</vt:lpstr>
      <vt:lpstr>The nuthatch (left) and treecreeper (right) are a common sight in Sussex, especially in woodland</vt:lpstr>
      <vt:lpstr>The magpie (left) and jay (right) both belong to the crow family but have very different personalities</vt:lpstr>
      <vt:lpstr>Jackdaws (a), rooks (b) and carrion crows (c) are all a common sight in Sussex</vt:lpstr>
      <vt:lpstr>Starlings are still one of the UK’s commonest garden birds, especially in southern England</vt:lpstr>
      <vt:lpstr>House sparrows are noisy and sociable birds that feed and breed close to people</vt:lpstr>
      <vt:lpstr>The chaffinch is one of the most common birds in the UK – you may often hear them singing in your garden with their loud song and varied calls</vt:lpstr>
      <vt:lpstr>The goldfinch (left) and greenfinch (right) are colourful birds with a twittering call, often seen on garden bird tables and feeders</vt:lpstr>
      <vt:lpstr>The linnet (left) and bullfinch (right) both have distinctive colourings that help identify them</vt:lpstr>
      <vt:lpstr>The male yellowhammer is easy to spot with its bright yellow head and underparts and its brown back streaked with black</vt:lpstr>
      <vt:lpstr>The reed bunting (left) and corn bunting (right) are rather finch-like in appearance</vt:lpstr>
      <vt:lpstr>PowerPoint Presentation</vt:lpstr>
      <vt:lpstr>Credits</vt:lpstr>
    </vt:vector>
  </TitlesOfParts>
  <Company>YPTE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 Littlewood</dc:creator>
  <cp:lastModifiedBy>Microsoft Office User</cp:lastModifiedBy>
  <cp:revision>248</cp:revision>
  <dcterms:created xsi:type="dcterms:W3CDTF">2015-06-24T11:40:37Z</dcterms:created>
  <dcterms:modified xsi:type="dcterms:W3CDTF">2018-07-19T13:10:33Z</dcterms:modified>
</cp:coreProperties>
</file>